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4.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5.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6.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7.xml" ContentType="application/vnd.openxmlformats-officedocument.drawingml.chartshape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8.xml" ContentType="application/vnd.openxmlformats-officedocument.drawingml.chartshapes+xml"/>
  <Override PartName="/ppt/tags/tag7.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8.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9.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10.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9.xml" ContentType="application/vnd.openxmlformats-officedocument.drawingml.chartshapes+xml"/>
  <Override PartName="/ppt/tags/tag11.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drawings/drawing10.xml" ContentType="application/vnd.openxmlformats-officedocument.drawingml.chartshapes+xml"/>
  <Override PartName="/ppt/notesSlides/notesSlide30.xml" ContentType="application/vnd.openxmlformats-officedocument.presentationml.notesSlide+xml"/>
  <Override PartName="/ppt/charts/chart29.xml" ContentType="application/vnd.openxmlformats-officedocument.drawingml.chart+xml"/>
  <Override PartName="/ppt/notesSlides/notesSlide31.xml" ContentType="application/vnd.openxmlformats-officedocument.presentationml.notesSlide+xml"/>
  <Override PartName="/ppt/tags/tag12.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tags/tag1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3.xml" ContentType="application/vnd.openxmlformats-officedocument.drawingml.chart+xml"/>
  <Override PartName="/ppt/drawings/drawing11.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2.xml" ContentType="application/vnd.openxmlformats-officedocument.drawingml.chartshapes+xml"/>
  <Override PartName="/ppt/notesSlides/notesSlide40.xml" ContentType="application/vnd.openxmlformats-officedocument.presentationml.notesSlide+xml"/>
  <Override PartName="/ppt/charts/chart35.xml" ContentType="application/vnd.openxmlformats-officedocument.drawingml.chart+xml"/>
  <Override PartName="/ppt/drawings/drawing13.xml" ContentType="application/vnd.openxmlformats-officedocument.drawingml.chartshapes+xml"/>
  <Override PartName="/ppt/notesSlides/notesSlide4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501" r:id="rId2"/>
    <p:sldId id="363" r:id="rId3"/>
    <p:sldId id="485" r:id="rId4"/>
    <p:sldId id="399" r:id="rId5"/>
    <p:sldId id="502" r:id="rId6"/>
    <p:sldId id="503" r:id="rId7"/>
    <p:sldId id="443" r:id="rId8"/>
    <p:sldId id="400" r:id="rId9"/>
    <p:sldId id="444" r:id="rId10"/>
    <p:sldId id="369"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0" r:id="rId30"/>
    <p:sldId id="508" r:id="rId31"/>
    <p:sldId id="438" r:id="rId32"/>
    <p:sldId id="484" r:id="rId33"/>
    <p:sldId id="483" r:id="rId34"/>
    <p:sldId id="479" r:id="rId35"/>
    <p:sldId id="476" r:id="rId36"/>
    <p:sldId id="470" r:id="rId37"/>
    <p:sldId id="439" r:id="rId38"/>
    <p:sldId id="472" r:id="rId39"/>
    <p:sldId id="473" r:id="rId40"/>
    <p:sldId id="475" r:id="rId41"/>
    <p:sldId id="281" r:id="rId42"/>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a:srgbClr val="202945"/>
    <a:srgbClr val="E74C39"/>
    <a:srgbClr val="FFFFFF"/>
    <a:srgbClr val="7680AC"/>
    <a:srgbClr val="98A4AE"/>
    <a:srgbClr val="DE7C00"/>
    <a:srgbClr val="F3A59B"/>
    <a:srgbClr val="ACB6D8"/>
    <a:srgbClr val="526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68" autoAdjust="0"/>
    <p:restoredTop sz="86446" autoAdjust="0"/>
  </p:normalViewPr>
  <p:slideViewPr>
    <p:cSldViewPr>
      <p:cViewPr varScale="1">
        <p:scale>
          <a:sx n="68" d="100"/>
          <a:sy n="68" d="100"/>
        </p:scale>
        <p:origin x="1086"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Institution</c:v>
                </c:pt>
              </c:strCache>
            </c:strRef>
          </c:tx>
          <c:spPr>
            <a:solidFill>
              <a:srgbClr val="202945"/>
            </a:solidFill>
            <a:ln w="9525">
              <a:solidFill>
                <a:schemeClr val="bg2"/>
              </a:solidFill>
            </a:ln>
          </c:spPr>
          <c:dPt>
            <c:idx val="0"/>
            <c:bubble3D val="0"/>
            <c:spPr>
              <a:solidFill>
                <a:schemeClr val="accent1">
                  <a:lumMod val="60000"/>
                  <a:lumOff val="40000"/>
                </a:schemeClr>
              </a:solidFill>
              <a:ln w="9525">
                <a:solidFill>
                  <a:schemeClr val="bg2"/>
                </a:solidFill>
              </a:ln>
            </c:spPr>
            <c:extLst>
              <c:ext xmlns:c16="http://schemas.microsoft.com/office/drawing/2014/chart" uri="{C3380CC4-5D6E-409C-BE32-E72D297353CC}">
                <c16:uniqueId val="{00000001-0F07-416B-A66F-02099E2232F2}"/>
              </c:ext>
            </c:extLst>
          </c:dPt>
          <c:dPt>
            <c:idx val="1"/>
            <c:bubble3D val="0"/>
            <c:spPr>
              <a:solidFill>
                <a:schemeClr val="accent1"/>
              </a:solidFill>
              <a:ln w="9525">
                <a:solidFill>
                  <a:schemeClr val="bg2"/>
                </a:solidFill>
              </a:ln>
            </c:spPr>
            <c:extLst>
              <c:ext xmlns:c16="http://schemas.microsoft.com/office/drawing/2014/chart" uri="{C3380CC4-5D6E-409C-BE32-E72D297353CC}">
                <c16:uniqueId val="{00000001-F593-4D64-86A6-2F29612CD8BF}"/>
              </c:ext>
            </c:extLst>
          </c:dPt>
          <c:dLbls>
            <c:numFmt formatCode="0.0%" sourceLinked="0"/>
            <c:spPr>
              <a:noFill/>
              <a:ln>
                <a:noFill/>
              </a:ln>
              <a:effectLst/>
            </c:spPr>
            <c:txPr>
              <a:bodyPr/>
              <a:lstStyle/>
              <a:p>
                <a:pPr>
                  <a:defRPr sz="1400" b="1" baseline="0">
                    <a:solidFill>
                      <a:schemeClr val="tx1"/>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0.46600000000000003</c:v>
                </c:pt>
                <c:pt idx="1">
                  <c:v>0.53400000000000003</c:v>
                </c:pt>
              </c:numCache>
            </c:numRef>
          </c:val>
          <c:extLst>
            <c:ext xmlns:c16="http://schemas.microsoft.com/office/drawing/2014/chart" uri="{C3380CC4-5D6E-409C-BE32-E72D297353CC}">
              <c16:uniqueId val="{00000002-F593-4D64-86A6-2F29612CD8BF}"/>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chemeClr val="bg1"/>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chemeClr val="accent1">
                <a:lumMod val="60000"/>
                <a:lumOff val="40000"/>
              </a:schemeClr>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01-0798-47D8-9E05-7968D12F367C}"/>
              </c:ext>
            </c:extLst>
          </c:dPt>
          <c:dPt>
            <c:idx val="1"/>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3-0798-47D8-9E05-7968D12F367C}"/>
              </c:ext>
            </c:extLst>
          </c:dPt>
          <c:dPt>
            <c:idx val="2"/>
            <c:invertIfNegative val="0"/>
            <c:bubble3D val="0"/>
            <c:extLst>
              <c:ext xmlns:c16="http://schemas.microsoft.com/office/drawing/2014/chart" uri="{C3380CC4-5D6E-409C-BE32-E72D297353CC}">
                <c16:uniqueId val="{00000005-0798-47D8-9E05-7968D12F367C}"/>
              </c:ext>
            </c:extLst>
          </c:dPt>
          <c:dPt>
            <c:idx val="3"/>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7-0798-47D8-9E05-7968D12F367C}"/>
              </c:ext>
            </c:extLst>
          </c:dPt>
          <c:dPt>
            <c:idx val="4"/>
            <c:invertIfNegative val="0"/>
            <c:bubble3D val="0"/>
            <c:extLst>
              <c:ext xmlns:c16="http://schemas.microsoft.com/office/drawing/2014/chart" uri="{C3380CC4-5D6E-409C-BE32-E72D297353CC}">
                <c16:uniqueId val="{00000009-0798-47D8-9E05-7968D12F367C}"/>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0798-47D8-9E05-7968D12F367C}"/>
              </c:ext>
            </c:extLst>
          </c:dPt>
          <c:dPt>
            <c:idx val="6"/>
            <c:invertIfNegative val="0"/>
            <c:bubble3D val="0"/>
            <c:extLst>
              <c:ext xmlns:c16="http://schemas.microsoft.com/office/drawing/2014/chart" uri="{C3380CC4-5D6E-409C-BE32-E72D297353CC}">
                <c16:uniqueId val="{0000000D-0798-47D8-9E05-7968D12F367C}"/>
              </c:ext>
            </c:extLst>
          </c:dPt>
          <c:dPt>
            <c:idx val="7"/>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0798-47D8-9E05-7968D12F367C}"/>
                </c:ext>
              </c:extLst>
            </c:dLbl>
            <c:dLbl>
              <c:idx val="1"/>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0798-47D8-9E05-7968D12F367C}"/>
                </c:ext>
              </c:extLst>
            </c:dLbl>
            <c:dLbl>
              <c:idx val="2"/>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0798-47D8-9E05-7968D12F367C}"/>
                </c:ext>
              </c:extLst>
            </c:dLbl>
            <c:dLbl>
              <c:idx val="3"/>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0798-47D8-9E05-7968D12F367C}"/>
                </c:ext>
              </c:extLst>
            </c:dLbl>
            <c:dLbl>
              <c:idx val="4"/>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0798-47D8-9E05-7968D12F367C}"/>
                </c:ext>
              </c:extLst>
            </c:dLbl>
            <c:dLbl>
              <c:idx val="5"/>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0798-47D8-9E05-7968D12F367C}"/>
                </c:ext>
              </c:extLst>
            </c:dLbl>
            <c:dLbl>
              <c:idx val="6"/>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0798-47D8-9E05-7968D12F367C}"/>
                </c:ext>
              </c:extLst>
            </c:dLbl>
            <c:dLbl>
              <c:idx val="7"/>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0798-47D8-9E05-7968D12F367C}"/>
                </c:ext>
              </c:extLst>
            </c:dLbl>
            <c:numFmt formatCode="0.0%" sourceLinked="0"/>
            <c:spPr>
              <a:noFill/>
              <a:ln>
                <a:noFill/>
              </a:ln>
              <a:effectLst/>
            </c:spPr>
            <c:txPr>
              <a:bodyPr/>
              <a:lstStyle/>
              <a:p>
                <a:pPr>
                  <a:defRPr sz="1100" b="1">
                    <a:solidFill>
                      <a:schemeClr val="bg1"/>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0.106</c:v>
                </c:pt>
                <c:pt idx="1">
                  <c:v>0.11700000000000001</c:v>
                </c:pt>
                <c:pt idx="2">
                  <c:v>0.222</c:v>
                </c:pt>
                <c:pt idx="3">
                  <c:v>0.23799999999999999</c:v>
                </c:pt>
                <c:pt idx="4">
                  <c:v>0.379</c:v>
                </c:pt>
                <c:pt idx="5">
                  <c:v>0.38500000000000001</c:v>
                </c:pt>
                <c:pt idx="6">
                  <c:v>0.20599999999999999</c:v>
                </c:pt>
                <c:pt idx="7">
                  <c:v>0.20899999999999999</c:v>
                </c:pt>
              </c:numCache>
            </c:numRef>
          </c:val>
          <c:extLs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0798-47D8-9E05-7968D12F367C}"/>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0798-47D8-9E05-7968D12F367C}"/>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0798-47D8-9E05-7968D12F367C}"/>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0798-47D8-9E05-7968D12F367C}"/>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0798-47D8-9E05-7968D12F367C}"/>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0798-47D8-9E05-7968D12F367C}"/>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0798-47D8-9E05-7968D12F367C}"/>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100" b="1">
                    <a:solidFill>
                      <a:schemeClr val="tx1"/>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0.878</c:v>
                </c:pt>
                <c:pt idx="1">
                  <c:v>0.86299999999999999</c:v>
                </c:pt>
                <c:pt idx="2">
                  <c:v>0.76100000000000001</c:v>
                </c:pt>
                <c:pt idx="3">
                  <c:v>0.74</c:v>
                </c:pt>
                <c:pt idx="4">
                  <c:v>0.50900000000000001</c:v>
                </c:pt>
                <c:pt idx="5">
                  <c:v>0.49399999999999999</c:v>
                </c:pt>
                <c:pt idx="6">
                  <c:v>0.76800000000000002</c:v>
                </c:pt>
                <c:pt idx="7">
                  <c:v>0.75600000000000001</c:v>
                </c:pt>
              </c:numCache>
            </c:numRef>
          </c:val>
          <c:extLs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40816128"/>
        <c:axId val="41917760"/>
      </c:barChart>
      <c:catAx>
        <c:axId val="40816128"/>
        <c:scaling>
          <c:orientation val="minMax"/>
        </c:scaling>
        <c:delete val="0"/>
        <c:axPos val="b"/>
        <c:majorGridlines/>
        <c:numFmt formatCode="General" sourceLinked="0"/>
        <c:majorTickMark val="none"/>
        <c:minorTickMark val="none"/>
        <c:tickLblPos val="none"/>
        <c:crossAx val="41917760"/>
        <c:crosses val="autoZero"/>
        <c:auto val="1"/>
        <c:lblAlgn val="ctr"/>
        <c:lblOffset val="100"/>
        <c:tickLblSkip val="2"/>
        <c:tickMarkSkip val="2"/>
        <c:noMultiLvlLbl val="0"/>
      </c:catAx>
      <c:valAx>
        <c:axId val="41917760"/>
        <c:scaling>
          <c:orientation val="minMax"/>
          <c:max val="1"/>
          <c:min val="0"/>
        </c:scaling>
        <c:delete val="0"/>
        <c:axPos val="l"/>
        <c:numFmt formatCode="0%" sourceLinked="0"/>
        <c:majorTickMark val="none"/>
        <c:minorTickMark val="none"/>
        <c:tickLblPos val="nextTo"/>
        <c:txPr>
          <a:bodyPr rot="0" vert="horz"/>
          <a:lstStyle/>
          <a:p>
            <a:pPr>
              <a:defRPr sz="1400" b="1" baseline="0">
                <a:solidFill>
                  <a:schemeClr val="bg1"/>
                </a:solidFill>
              </a:defRPr>
            </a:pPr>
            <a:endParaRPr lang="en-US"/>
          </a:p>
        </c:txPr>
        <c:crossAx val="408161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chemeClr val="bg2"/>
              </a:solidFill>
            </a:ln>
            <a:effectLst/>
          </c:spPr>
          <c:invertIfNegative val="0"/>
          <c:dPt>
            <c:idx val="0"/>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1-59A4-43D0-8C7D-0CCA353C8320}"/>
              </c:ext>
            </c:extLst>
          </c:dPt>
          <c:dPt>
            <c:idx val="1"/>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3-59A4-43D0-8C7D-0CCA353C8320}"/>
              </c:ext>
            </c:extLst>
          </c:dPt>
          <c:dPt>
            <c:idx val="2"/>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5-59A4-43D0-8C7D-0CCA353C8320}"/>
              </c:ext>
            </c:extLst>
          </c:dPt>
          <c:dPt>
            <c:idx val="3"/>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7-59A4-43D0-8C7D-0CCA353C8320}"/>
              </c:ext>
            </c:extLst>
          </c:dPt>
          <c:dPt>
            <c:idx val="4"/>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9-59A4-43D0-8C7D-0CCA353C8320}"/>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59A4-43D0-8C7D-0CCA353C8320}"/>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59A4-43D0-8C7D-0CCA353C8320}"/>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59A4-43D0-8C7D-0CCA353C8320}"/>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59A4-43D0-8C7D-0CCA353C8320}"/>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59A4-43D0-8C7D-0CCA353C8320}"/>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59A4-43D0-8C7D-0CCA353C8320}"/>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0.17100000000000001</c:v>
                </c:pt>
                <c:pt idx="1">
                  <c:v>0.159</c:v>
                </c:pt>
                <c:pt idx="2">
                  <c:v>0.189</c:v>
                </c:pt>
                <c:pt idx="3">
                  <c:v>0.20200000000000001</c:v>
                </c:pt>
                <c:pt idx="4">
                  <c:v>0.24199999999999999</c:v>
                </c:pt>
                <c:pt idx="5">
                  <c:v>0.254</c:v>
                </c:pt>
              </c:numCache>
            </c:numRef>
          </c:val>
          <c:extLst>
            <c:ext xmlns:c16="http://schemas.microsoft.com/office/drawing/2014/chart" uri="{C3380CC4-5D6E-409C-BE32-E72D297353CC}">
              <c16:uniqueId val="{0000000C-59A4-43D0-8C7D-0CCA353C8320}"/>
            </c:ext>
          </c:extLst>
        </c:ser>
        <c:ser>
          <c:idx val="1"/>
          <c:order val="1"/>
          <c:spPr>
            <a:solidFill>
              <a:schemeClr val="accent1"/>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12-3F2A-44E4-AA38-6E63FE9F8929}"/>
              </c:ext>
            </c:extLst>
          </c:dPt>
          <c:dPt>
            <c:idx val="1"/>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0E-59A4-43D0-8C7D-0CCA353C8320}"/>
              </c:ext>
            </c:extLst>
          </c:dPt>
          <c:dPt>
            <c:idx val="2"/>
            <c:invertIfNegative val="0"/>
            <c:bubble3D val="0"/>
            <c:extLst>
              <c:ext xmlns:c16="http://schemas.microsoft.com/office/drawing/2014/chart" uri="{C3380CC4-5D6E-409C-BE32-E72D297353CC}">
                <c16:uniqueId val="{00000013-3F2A-44E4-AA38-6E63FE9F8929}"/>
              </c:ext>
            </c:extLst>
          </c:dPt>
          <c:dPt>
            <c:idx val="3"/>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0-59A4-43D0-8C7D-0CCA353C8320}"/>
              </c:ext>
            </c:extLst>
          </c:dPt>
          <c:dPt>
            <c:idx val="4"/>
            <c:invertIfNegative val="0"/>
            <c:bubble3D val="0"/>
            <c:extLst>
              <c:ext xmlns:c16="http://schemas.microsoft.com/office/drawing/2014/chart" uri="{C3380CC4-5D6E-409C-BE32-E72D297353CC}">
                <c16:uniqueId val="{00000014-3F2A-44E4-AA38-6E63FE9F8929}"/>
              </c:ext>
            </c:extLst>
          </c:dPt>
          <c:dPt>
            <c:idx val="5"/>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0.81899999999999995</c:v>
                </c:pt>
                <c:pt idx="1">
                  <c:v>0.83099999999999996</c:v>
                </c:pt>
                <c:pt idx="2">
                  <c:v>0.78700000000000003</c:v>
                </c:pt>
                <c:pt idx="3">
                  <c:v>0.76600000000000001</c:v>
                </c:pt>
                <c:pt idx="4">
                  <c:v>0.66500000000000004</c:v>
                </c:pt>
                <c:pt idx="5">
                  <c:v>0.63900000000000001</c:v>
                </c:pt>
              </c:numCache>
            </c:numRef>
          </c:val>
          <c:extLs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41389568"/>
        <c:axId val="43148992"/>
      </c:barChart>
      <c:catAx>
        <c:axId val="41389568"/>
        <c:scaling>
          <c:orientation val="minMax"/>
        </c:scaling>
        <c:delete val="0"/>
        <c:axPos val="b"/>
        <c:majorGridlines>
          <c:spPr>
            <a:ln>
              <a:solidFill>
                <a:schemeClr val="tx2"/>
              </a:solidFill>
            </a:ln>
          </c:spPr>
        </c:majorGridlines>
        <c:numFmt formatCode="General" sourceLinked="1"/>
        <c:majorTickMark val="none"/>
        <c:minorTickMark val="none"/>
        <c:tickLblPos val="none"/>
        <c:spPr>
          <a:ln>
            <a:solidFill>
              <a:schemeClr val="tx2"/>
            </a:solidFill>
          </a:ln>
        </c:spPr>
        <c:crossAx val="43148992"/>
        <c:crosses val="autoZero"/>
        <c:auto val="1"/>
        <c:lblAlgn val="ctr"/>
        <c:lblOffset val="100"/>
        <c:tickLblSkip val="2"/>
        <c:tickMarkSkip val="2"/>
        <c:noMultiLvlLbl val="0"/>
      </c:catAx>
      <c:valAx>
        <c:axId val="4314899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3895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10E7-470C-BC3C-370A9EE3E16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10E7-470C-BC3C-370A9EE3E16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10E7-470C-BC3C-370A9EE3E16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10E7-470C-BC3C-370A9EE3E16A}"/>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10E7-470C-BC3C-370A9EE3E16A}"/>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10E7-470C-BC3C-370A9EE3E16A}"/>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10E7-470C-BC3C-370A9EE3E16A}"/>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10E7-470C-BC3C-370A9EE3E16A}"/>
              </c:ext>
            </c:extLst>
          </c:dPt>
          <c:dPt>
            <c:idx val="8"/>
            <c:invertIfNegative val="0"/>
            <c:bubble3D val="0"/>
            <c:extLst>
              <c:ext xmlns:c16="http://schemas.microsoft.com/office/drawing/2014/chart" uri="{C3380CC4-5D6E-409C-BE32-E72D297353CC}">
                <c16:uniqueId val="{00000011-10E7-470C-BC3C-370A9EE3E16A}"/>
              </c:ext>
            </c:extLst>
          </c:dPt>
          <c:dPt>
            <c:idx val="9"/>
            <c:invertIfNegative val="0"/>
            <c:bubble3D val="0"/>
            <c:extLs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10E7-470C-BC3C-370A9EE3E16A}"/>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10E7-470C-BC3C-370A9EE3E16A}"/>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10E7-470C-BC3C-370A9EE3E16A}"/>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10E7-470C-BC3C-370A9EE3E16A}"/>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10E7-470C-BC3C-370A9EE3E16A}"/>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10E7-470C-BC3C-370A9EE3E16A}"/>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10E7-470C-BC3C-370A9EE3E16A}"/>
                </c:ext>
              </c:extLst>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10E7-470C-BC3C-370A9EE3E16A}"/>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0.26400000000000001</c:v>
                </c:pt>
                <c:pt idx="1">
                  <c:v>0.27</c:v>
                </c:pt>
                <c:pt idx="2">
                  <c:v>0.40899999999999997</c:v>
                </c:pt>
                <c:pt idx="3">
                  <c:v>0.42499999999999999</c:v>
                </c:pt>
                <c:pt idx="4">
                  <c:v>0.41099999999999998</c:v>
                </c:pt>
                <c:pt idx="5">
                  <c:v>0.41199999999999998</c:v>
                </c:pt>
                <c:pt idx="6">
                  <c:v>0.31</c:v>
                </c:pt>
                <c:pt idx="7">
                  <c:v>0.32900000000000001</c:v>
                </c:pt>
              </c:numCache>
            </c:numRef>
          </c:val>
          <c:extLs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10E7-470C-BC3C-370A9EE3E16A}"/>
              </c:ext>
            </c:extLst>
          </c:dPt>
          <c:dPt>
            <c:idx val="1"/>
            <c:invertIfNegative val="0"/>
            <c:bubble3D val="0"/>
            <c:extLst>
              <c:ext xmlns:c16="http://schemas.microsoft.com/office/drawing/2014/chart" uri="{C3380CC4-5D6E-409C-BE32-E72D297353CC}">
                <c16:uniqueId val="{00000018-10E7-470C-BC3C-370A9EE3E16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10E7-470C-BC3C-370A9EE3E16A}"/>
              </c:ext>
            </c:extLst>
          </c:dPt>
          <c:dPt>
            <c:idx val="3"/>
            <c:invertIfNegative val="0"/>
            <c:bubble3D val="0"/>
            <c:extLst>
              <c:ext xmlns:c16="http://schemas.microsoft.com/office/drawing/2014/chart" uri="{C3380CC4-5D6E-409C-BE32-E72D297353CC}">
                <c16:uniqueId val="{0000001C-10E7-470C-BC3C-370A9EE3E16A}"/>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10E7-470C-BC3C-370A9EE3E16A}"/>
              </c:ext>
            </c:extLst>
          </c:dPt>
          <c:dPt>
            <c:idx val="5"/>
            <c:invertIfNegative val="0"/>
            <c:bubble3D val="0"/>
            <c:extLst>
              <c:ext xmlns:c16="http://schemas.microsoft.com/office/drawing/2014/chart" uri="{C3380CC4-5D6E-409C-BE32-E72D297353CC}">
                <c16:uniqueId val="{00000020-10E7-470C-BC3C-370A9EE3E16A}"/>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22-10E7-470C-BC3C-370A9EE3E16A}"/>
              </c:ext>
            </c:extLst>
          </c:dPt>
          <c:dPt>
            <c:idx val="7"/>
            <c:invertIfNegative val="0"/>
            <c:bubble3D val="0"/>
            <c:extLst>
              <c:ext xmlns:c16="http://schemas.microsoft.com/office/drawing/2014/chart" uri="{C3380CC4-5D6E-409C-BE32-E72D297353CC}">
                <c16:uniqueId val="{00000024-10E7-470C-BC3C-370A9EE3E16A}"/>
              </c:ext>
            </c:extLst>
          </c:dPt>
          <c:dPt>
            <c:idx val="8"/>
            <c:invertIfNegative val="0"/>
            <c:bubble3D val="0"/>
            <c:extLst>
              <c:ext xmlns:c16="http://schemas.microsoft.com/office/drawing/2014/chart" uri="{C3380CC4-5D6E-409C-BE32-E72D297353CC}">
                <c16:uniqueId val="{00000026-10E7-470C-BC3C-370A9EE3E16A}"/>
              </c:ext>
            </c:extLst>
          </c:dPt>
          <c:dPt>
            <c:idx val="9"/>
            <c:invertIfNegative val="0"/>
            <c:bubble3D val="0"/>
            <c:extLs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0.70399999999999996</c:v>
                </c:pt>
                <c:pt idx="1">
                  <c:v>0.69899999999999995</c:v>
                </c:pt>
                <c:pt idx="2">
                  <c:v>0.41499999999999998</c:v>
                </c:pt>
                <c:pt idx="3">
                  <c:v>0.37</c:v>
                </c:pt>
                <c:pt idx="4">
                  <c:v>0.42</c:v>
                </c:pt>
                <c:pt idx="5">
                  <c:v>0.378</c:v>
                </c:pt>
                <c:pt idx="6">
                  <c:v>0.626</c:v>
                </c:pt>
                <c:pt idx="7">
                  <c:v>0.58299999999999996</c:v>
                </c:pt>
              </c:numCache>
            </c:numRef>
          </c:val>
          <c:extLs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41641472"/>
        <c:axId val="43154176"/>
      </c:barChart>
      <c:catAx>
        <c:axId val="41641472"/>
        <c:scaling>
          <c:orientation val="minMax"/>
        </c:scaling>
        <c:delete val="0"/>
        <c:axPos val="b"/>
        <c:majorGridlines/>
        <c:numFmt formatCode="General" sourceLinked="0"/>
        <c:majorTickMark val="none"/>
        <c:minorTickMark val="none"/>
        <c:tickLblPos val="none"/>
        <c:spPr>
          <a:ln>
            <a:solidFill>
              <a:schemeClr val="tx2"/>
            </a:solidFill>
          </a:ln>
        </c:spPr>
        <c:crossAx val="43154176"/>
        <c:crosses val="autoZero"/>
        <c:auto val="1"/>
        <c:lblAlgn val="ctr"/>
        <c:lblOffset val="100"/>
        <c:tickLblSkip val="2"/>
        <c:tickMarkSkip val="2"/>
        <c:noMultiLvlLbl val="0"/>
      </c:catAx>
      <c:valAx>
        <c:axId val="43154176"/>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6414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E289-4558-960E-FA66C91B527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E289-4558-960E-FA66C91B527F}"/>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E289-4558-960E-FA66C91B527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E289-4558-960E-FA66C91B527F}"/>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E289-4558-960E-FA66C91B527F}"/>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E289-4558-960E-FA66C91B527F}"/>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E289-4558-960E-FA66C91B527F}"/>
              </c:ext>
            </c:extLst>
          </c:dPt>
          <c:dPt>
            <c:idx val="7"/>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E289-4558-960E-FA66C91B527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E289-4558-960E-FA66C91B527F}"/>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E289-4558-960E-FA66C91B527F}"/>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E289-4558-960E-FA66C91B527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0.25600000000000001</c:v>
                </c:pt>
                <c:pt idx="1">
                  <c:v>0.26200000000000001</c:v>
                </c:pt>
                <c:pt idx="2">
                  <c:v>0.29899999999999999</c:v>
                </c:pt>
                <c:pt idx="3">
                  <c:v>0.318</c:v>
                </c:pt>
                <c:pt idx="4">
                  <c:v>0.20100000000000001</c:v>
                </c:pt>
                <c:pt idx="5">
                  <c:v>0.16700000000000001</c:v>
                </c:pt>
                <c:pt idx="6">
                  <c:v>0.17899999999999999</c:v>
                </c:pt>
                <c:pt idx="7">
                  <c:v>0.14899999999999999</c:v>
                </c:pt>
              </c:numCache>
            </c:numRef>
          </c:val>
          <c:extLs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E289-4558-960E-FA66C91B527F}"/>
              </c:ext>
            </c:extLst>
          </c:dPt>
          <c:dPt>
            <c:idx val="1"/>
            <c:invertIfNegative val="0"/>
            <c:bubble3D val="0"/>
            <c:extLst>
              <c:ext xmlns:c16="http://schemas.microsoft.com/office/drawing/2014/chart" uri="{C3380CC4-5D6E-409C-BE32-E72D297353CC}">
                <c16:uniqueId val="{00000014-E289-4558-960E-FA66C91B527F}"/>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E289-4558-960E-FA66C91B527F}"/>
              </c:ext>
            </c:extLst>
          </c:dPt>
          <c:dPt>
            <c:idx val="3"/>
            <c:invertIfNegative val="0"/>
            <c:bubble3D val="0"/>
            <c:extLst>
              <c:ext xmlns:c16="http://schemas.microsoft.com/office/drawing/2014/chart" uri="{C3380CC4-5D6E-409C-BE32-E72D297353CC}">
                <c16:uniqueId val="{00000018-E289-4558-960E-FA66C91B527F}"/>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E289-4558-960E-FA66C91B527F}"/>
              </c:ext>
            </c:extLst>
          </c:dPt>
          <c:dPt>
            <c:idx val="5"/>
            <c:invertIfNegative val="0"/>
            <c:bubble3D val="0"/>
            <c:extLst>
              <c:ext xmlns:c16="http://schemas.microsoft.com/office/drawing/2014/chart" uri="{C3380CC4-5D6E-409C-BE32-E72D297353CC}">
                <c16:uniqueId val="{0000001C-E289-4558-960E-FA66C91B527F}"/>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E289-4558-960E-FA66C91B527F}"/>
              </c:ext>
            </c:extLst>
          </c:dPt>
          <c:dPt>
            <c:idx val="7"/>
            <c:invertIfNegative val="0"/>
            <c:bubble3D val="0"/>
            <c:extLs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0.36799999999999999</c:v>
                </c:pt>
                <c:pt idx="1">
                  <c:v>0.371</c:v>
                </c:pt>
                <c:pt idx="2">
                  <c:v>0.60599999999999998</c:v>
                </c:pt>
                <c:pt idx="3">
                  <c:v>0.53500000000000003</c:v>
                </c:pt>
                <c:pt idx="4">
                  <c:v>0.17100000000000001</c:v>
                </c:pt>
                <c:pt idx="5">
                  <c:v>0.151</c:v>
                </c:pt>
                <c:pt idx="6">
                  <c:v>0.23100000000000001</c:v>
                </c:pt>
                <c:pt idx="7">
                  <c:v>0.19800000000000001</c:v>
                </c:pt>
              </c:numCache>
            </c:numRef>
          </c:val>
          <c:extLs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41103360"/>
        <c:axId val="44647552"/>
      </c:barChart>
      <c:catAx>
        <c:axId val="4110336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4647552"/>
        <c:crosses val="autoZero"/>
        <c:auto val="1"/>
        <c:lblAlgn val="ctr"/>
        <c:lblOffset val="100"/>
        <c:tickLblSkip val="2"/>
        <c:tickMarkSkip val="2"/>
        <c:noMultiLvlLbl val="0"/>
      </c:catAx>
      <c:valAx>
        <c:axId val="4464755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1033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94D8-47F8-BC60-19FF92F11596}"/>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94D8-47F8-BC60-19FF92F11596}"/>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94D8-47F8-BC60-19FF92F11596}"/>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94D8-47F8-BC60-19FF92F11596}"/>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94D8-47F8-BC60-19FF92F11596}"/>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94D8-47F8-BC60-19FF92F11596}"/>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94D8-47F8-BC60-19FF92F11596}"/>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94D8-47F8-BC60-19FF92F11596}"/>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94D8-47F8-BC60-19FF92F11596}"/>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94D8-47F8-BC60-19FF92F11596}"/>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94D8-47F8-BC60-19FF92F11596}"/>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0.45500000000000002</c:v>
                </c:pt>
                <c:pt idx="1">
                  <c:v>0.42799999999999999</c:v>
                </c:pt>
                <c:pt idx="2">
                  <c:v>0.39800000000000002</c:v>
                </c:pt>
                <c:pt idx="3">
                  <c:v>0.316</c:v>
                </c:pt>
                <c:pt idx="4">
                  <c:v>0.42399999999999999</c:v>
                </c:pt>
                <c:pt idx="5">
                  <c:v>0.40899999999999997</c:v>
                </c:pt>
                <c:pt idx="6">
                  <c:v>0.41699999999999998</c:v>
                </c:pt>
                <c:pt idx="7">
                  <c:v>0.36499999999999999</c:v>
                </c:pt>
              </c:numCache>
            </c:numRef>
          </c:val>
          <c:extLs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12-94D8-47F8-BC60-19FF92F1159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94D8-47F8-BC60-19FF92F11596}"/>
              </c:ext>
            </c:extLst>
          </c:dPt>
          <c:dPt>
            <c:idx val="2"/>
            <c:invertIfNegative val="0"/>
            <c:bubble3D val="0"/>
            <c:extLst>
              <c:ext xmlns:c16="http://schemas.microsoft.com/office/drawing/2014/chart" uri="{C3380CC4-5D6E-409C-BE32-E72D297353CC}">
                <c16:uniqueId val="{00000016-94D8-47F8-BC60-19FF92F1159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94D8-47F8-BC60-19FF92F11596}"/>
              </c:ext>
            </c:extLst>
          </c:dPt>
          <c:dPt>
            <c:idx val="4"/>
            <c:invertIfNegative val="0"/>
            <c:bubble3D val="0"/>
            <c:extLst>
              <c:ext xmlns:c16="http://schemas.microsoft.com/office/drawing/2014/chart" uri="{C3380CC4-5D6E-409C-BE32-E72D297353CC}">
                <c16:uniqueId val="{0000001A-94D8-47F8-BC60-19FF92F1159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94D8-47F8-BC60-19FF92F11596}"/>
              </c:ext>
            </c:extLst>
          </c:dPt>
          <c:dPt>
            <c:idx val="6"/>
            <c:invertIfNegative val="0"/>
            <c:bubble3D val="0"/>
            <c:extLst>
              <c:ext xmlns:c16="http://schemas.microsoft.com/office/drawing/2014/chart" uri="{C3380CC4-5D6E-409C-BE32-E72D297353CC}">
                <c16:uniqueId val="{0000001E-94D8-47F8-BC60-19FF92F11596}"/>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0.22500000000000001</c:v>
                </c:pt>
                <c:pt idx="1">
                  <c:v>0.158</c:v>
                </c:pt>
                <c:pt idx="2">
                  <c:v>0.26</c:v>
                </c:pt>
                <c:pt idx="3">
                  <c:v>0.17</c:v>
                </c:pt>
                <c:pt idx="4">
                  <c:v>0.27800000000000002</c:v>
                </c:pt>
                <c:pt idx="5">
                  <c:v>0.25600000000000001</c:v>
                </c:pt>
                <c:pt idx="6">
                  <c:v>0.34</c:v>
                </c:pt>
                <c:pt idx="7">
                  <c:v>0.436</c:v>
                </c:pt>
              </c:numCache>
            </c:numRef>
          </c:val>
          <c:extLs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42085888"/>
        <c:axId val="44651008"/>
      </c:barChart>
      <c:catAx>
        <c:axId val="4208588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4651008"/>
        <c:crosses val="autoZero"/>
        <c:auto val="1"/>
        <c:lblAlgn val="ctr"/>
        <c:lblOffset val="100"/>
        <c:tickLblSkip val="2"/>
        <c:tickMarkSkip val="2"/>
        <c:noMultiLvlLbl val="0"/>
      </c:catAx>
      <c:valAx>
        <c:axId val="4465100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208588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chemeClr val="bg2"/>
            </a:solidFill>
            <a:ln w="3175">
              <a:solidFill>
                <a:srgbClr val="7680AC">
                  <a:alpha val="49804"/>
                </a:srgbClr>
              </a:solidFill>
            </a:ln>
          </c:spPr>
          <c:invertIfNegative val="0"/>
          <c:dPt>
            <c:idx val="1"/>
            <c:invertIfNegative val="0"/>
            <c:bubble3D val="0"/>
            <c:spPr>
              <a:solidFill>
                <a:schemeClr val="bg2"/>
              </a:solidFill>
              <a:ln w="3175">
                <a:solidFill>
                  <a:schemeClr val="bg2"/>
                </a:solidFill>
              </a:ln>
            </c:spPr>
            <c:extLst>
              <c:ext xmlns:c16="http://schemas.microsoft.com/office/drawing/2014/chart" uri="{C3380CC4-5D6E-409C-BE32-E72D297353CC}">
                <c16:uniqueId val="{00000001-0DF9-484E-AE04-AB3269E2D0C6}"/>
              </c:ext>
            </c:extLst>
          </c:dPt>
          <c:dLbls>
            <c:spPr>
              <a:noFill/>
              <a:ln>
                <a:noFill/>
              </a:ln>
              <a:effectLst/>
            </c:spPr>
            <c:txPr>
              <a:bodyPr/>
              <a:lstStyle/>
              <a:p>
                <a:pPr>
                  <a:defRPr sz="11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0.47799999999999998</c:v>
                </c:pt>
                <c:pt idx="1">
                  <c:v>0.65800000000000003</c:v>
                </c:pt>
                <c:pt idx="2">
                  <c:v>0.57599999999999996</c:v>
                </c:pt>
                <c:pt idx="3">
                  <c:v>0.79100000000000004</c:v>
                </c:pt>
              </c:numCache>
            </c:numRef>
          </c:val>
          <c:extLs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chemeClr val="accent1"/>
            </a:solidFill>
            <a:ln w="9525">
              <a:solidFill>
                <a:schemeClr val="bg2"/>
              </a:solidFill>
            </a:ln>
          </c:spPr>
          <c:invertIfNegative val="0"/>
          <c:dPt>
            <c:idx val="3"/>
            <c:invertIfNegative val="0"/>
            <c:bubble3D val="0"/>
            <c:extLs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0.54</c:v>
                </c:pt>
                <c:pt idx="1">
                  <c:v>0.56599999999999995</c:v>
                </c:pt>
                <c:pt idx="2">
                  <c:v>0.57499999999999996</c:v>
                </c:pt>
                <c:pt idx="3">
                  <c:v>0.80300000000000005</c:v>
                </c:pt>
              </c:numCache>
            </c:numRef>
          </c:val>
          <c:extLs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42472960"/>
        <c:axId val="44653888"/>
      </c:barChart>
      <c:catAx>
        <c:axId val="42472960"/>
        <c:scaling>
          <c:orientation val="minMax"/>
        </c:scaling>
        <c:delete val="0"/>
        <c:axPos val="l"/>
        <c:majorGridlines>
          <c:spPr>
            <a:ln>
              <a:solidFill>
                <a:schemeClr val="tx2"/>
              </a:solidFill>
            </a:ln>
          </c:spPr>
        </c:majorGridlines>
        <c:numFmt formatCode="General" sourceLinked="1"/>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4653888"/>
        <c:crosses val="autoZero"/>
        <c:auto val="1"/>
        <c:lblAlgn val="ctr"/>
        <c:lblOffset val="100"/>
        <c:tickLblSkip val="1"/>
        <c:tickMarkSkip val="1"/>
        <c:noMultiLvlLbl val="0"/>
      </c:catAx>
      <c:valAx>
        <c:axId val="44653888"/>
        <c:scaling>
          <c:orientation val="minMax"/>
          <c:max val="1"/>
          <c:min val="0"/>
        </c:scaling>
        <c:delete val="0"/>
        <c:axPos val="b"/>
        <c:numFmt formatCode="0%" sourceLinked="0"/>
        <c:majorTickMark val="none"/>
        <c:minorTickMark val="none"/>
        <c:tickLblPos val="nextTo"/>
        <c:spPr>
          <a:ln w="9525">
            <a:solidFill>
              <a:schemeClr val="tx2"/>
            </a:solidFill>
          </a:ln>
        </c:spPr>
        <c:txPr>
          <a:bodyPr rot="0" vert="horz"/>
          <a:lstStyle/>
          <a:p>
            <a:pPr>
              <a:defRPr sz="1400" b="1" baseline="0">
                <a:solidFill>
                  <a:srgbClr val="202945"/>
                </a:solidFill>
              </a:defRPr>
            </a:pPr>
            <a:endParaRPr lang="en-US"/>
          </a:p>
        </c:txPr>
        <c:crossAx val="42472960"/>
        <c:crosses val="autoZero"/>
        <c:crossBetween val="between"/>
        <c:majorUnit val="0.1"/>
        <c:minorUnit val="0.04"/>
      </c:valAx>
      <c:spPr>
        <a:noFill/>
        <a:ln w="24366">
          <a:noFill/>
        </a:ln>
      </c:spPr>
    </c:plotArea>
    <c:legend>
      <c:legendPos val="b"/>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8.0000000000000002E-3</c:v>
                </c:pt>
                <c:pt idx="1">
                  <c:v>0.217</c:v>
                </c:pt>
                <c:pt idx="2">
                  <c:v>0.25900000000000001</c:v>
                </c:pt>
                <c:pt idx="3">
                  <c:v>0.34399999999999997</c:v>
                </c:pt>
                <c:pt idx="4">
                  <c:v>0.38300000000000001</c:v>
                </c:pt>
              </c:numCache>
            </c:numRef>
          </c:val>
          <c:extLs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chemeClr val="bg2"/>
            </a:solidFill>
            <a:ln w="3175">
              <a:solidFill>
                <a:srgbClr val="7680AC">
                  <a:alpha val="49804"/>
                </a:srgbClr>
              </a:solidFill>
            </a:ln>
          </c:spPr>
          <c:invertIfNegative val="0"/>
          <c:dLbls>
            <c:numFmt formatCode="0.0%" sourceLinked="0"/>
            <c:spPr>
              <a:noFill/>
              <a:ln>
                <a:noFill/>
              </a:ln>
              <a:effectLst/>
            </c:spPr>
            <c:txPr>
              <a:bodyPr/>
              <a:lstStyle/>
              <a:p>
                <a:pPr>
                  <a:defRPr sz="12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1.4E-2</c:v>
                </c:pt>
                <c:pt idx="1">
                  <c:v>0.16900000000000001</c:v>
                </c:pt>
                <c:pt idx="2">
                  <c:v>0.222</c:v>
                </c:pt>
                <c:pt idx="3">
                  <c:v>0.33800000000000002</c:v>
                </c:pt>
                <c:pt idx="4">
                  <c:v>0.56999999999999995</c:v>
                </c:pt>
              </c:numCache>
            </c:numRef>
          </c:val>
          <c:extLs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42523648"/>
        <c:axId val="47171840"/>
      </c:barChart>
      <c:catAx>
        <c:axId val="42523648"/>
        <c:scaling>
          <c:orientation val="minMax"/>
        </c:scaling>
        <c:delete val="0"/>
        <c:axPos val="b"/>
        <c:majorGridlines/>
        <c:numFmt formatCode="General" sourceLinked="0"/>
        <c:majorTickMark val="none"/>
        <c:minorTickMark val="none"/>
        <c:tickLblPos val="nextTo"/>
        <c:txPr>
          <a:bodyPr/>
          <a:lstStyle/>
          <a:p>
            <a:pPr>
              <a:defRPr sz="1400" b="0" spc="50" baseline="0">
                <a:solidFill>
                  <a:srgbClr val="202945"/>
                </a:solidFill>
              </a:defRPr>
            </a:pPr>
            <a:endParaRPr lang="en-US"/>
          </a:p>
        </c:txPr>
        <c:crossAx val="47171840"/>
        <c:crosses val="autoZero"/>
        <c:auto val="1"/>
        <c:lblAlgn val="ctr"/>
        <c:lblOffset val="100"/>
        <c:noMultiLvlLbl val="0"/>
      </c:catAx>
      <c:valAx>
        <c:axId val="47171840"/>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2523648"/>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0.253</c:v>
                </c:pt>
                <c:pt idx="1">
                  <c:v>0.61099999999999999</c:v>
                </c:pt>
                <c:pt idx="2">
                  <c:v>0.13600000000000001</c:v>
                </c:pt>
              </c:numCache>
            </c:numRef>
          </c:val>
          <c:extLs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0.31900000000000001</c:v>
                </c:pt>
                <c:pt idx="1">
                  <c:v>0.57299999999999995</c:v>
                </c:pt>
                <c:pt idx="2">
                  <c:v>0.108</c:v>
                </c:pt>
              </c:numCache>
            </c:numRef>
          </c:val>
          <c:extLs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42528256"/>
        <c:axId val="47174144"/>
      </c:barChart>
      <c:catAx>
        <c:axId val="42528256"/>
        <c:scaling>
          <c:orientation val="minMax"/>
        </c:scaling>
        <c:delete val="0"/>
        <c:axPos val="b"/>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47174144"/>
        <c:crosses val="autoZero"/>
        <c:auto val="1"/>
        <c:lblAlgn val="ctr"/>
        <c:lblOffset val="100"/>
        <c:noMultiLvlLbl val="0"/>
      </c:catAx>
      <c:valAx>
        <c:axId val="47174144"/>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2528256"/>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16404199475105E-2"/>
          <c:y val="1.8486007910983E-2"/>
          <c:w val="0.91581692913385804"/>
          <c:h val="0.8550783704853800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Sheet1!$B$2:$B$7</c:f>
              <c:numCache>
                <c:formatCode>0.00%</c:formatCode>
                <c:ptCount val="6"/>
                <c:pt idx="0">
                  <c:v>0.95699999999999996</c:v>
                </c:pt>
                <c:pt idx="1">
                  <c:v>0.35</c:v>
                </c:pt>
                <c:pt idx="2">
                  <c:v>0.63400000000000001</c:v>
                </c:pt>
                <c:pt idx="3">
                  <c:v>0.29599999999999999</c:v>
                </c:pt>
                <c:pt idx="4">
                  <c:v>0.502</c:v>
                </c:pt>
                <c:pt idx="5">
                  <c:v>0.151</c:v>
                </c:pt>
              </c:numCache>
            </c:numRef>
          </c:val>
          <c:extLs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chemeClr val="bg2"/>
            </a:solidFill>
            <a:ln w="317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Sheet1!$C$2:$C$7</c:f>
              <c:numCache>
                <c:formatCode>0.00%</c:formatCode>
                <c:ptCount val="6"/>
                <c:pt idx="0">
                  <c:v>0.94299999999999995</c:v>
                </c:pt>
                <c:pt idx="1">
                  <c:v>0.375</c:v>
                </c:pt>
                <c:pt idx="2">
                  <c:v>0.56299999999999994</c:v>
                </c:pt>
                <c:pt idx="3">
                  <c:v>0.32800000000000001</c:v>
                </c:pt>
                <c:pt idx="4">
                  <c:v>0.497</c:v>
                </c:pt>
                <c:pt idx="5">
                  <c:v>0.113</c:v>
                </c:pt>
              </c:numCache>
            </c:numRef>
          </c:val>
          <c:extLs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43595264"/>
        <c:axId val="47177024"/>
      </c:barChart>
      <c:catAx>
        <c:axId val="43595264"/>
        <c:scaling>
          <c:orientation val="minMax"/>
        </c:scaling>
        <c:delete val="0"/>
        <c:axPos val="b"/>
        <c:majorGridlines/>
        <c:numFmt formatCode="General" sourceLinked="0"/>
        <c:majorTickMark val="none"/>
        <c:minorTickMark val="none"/>
        <c:tickLblPos val="nextTo"/>
        <c:spPr>
          <a:ln>
            <a:solidFill>
              <a:schemeClr val="tx2"/>
            </a:solidFill>
          </a:ln>
        </c:spPr>
        <c:txPr>
          <a:bodyPr rot="0" vert="horz"/>
          <a:lstStyle/>
          <a:p>
            <a:pPr>
              <a:defRPr sz="900" baseline="0">
                <a:solidFill>
                  <a:srgbClr val="202945"/>
                </a:solidFill>
              </a:defRPr>
            </a:pPr>
            <a:endParaRPr lang="en-US"/>
          </a:p>
        </c:txPr>
        <c:crossAx val="47177024"/>
        <c:crosses val="autoZero"/>
        <c:auto val="1"/>
        <c:lblAlgn val="ctr"/>
        <c:lblOffset val="100"/>
        <c:noMultiLvlLbl val="0"/>
      </c:catAx>
      <c:valAx>
        <c:axId val="47177024"/>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3595264"/>
        <c:crosses val="autoZero"/>
        <c:crossBetween val="between"/>
      </c:valAx>
    </c:plotArea>
    <c:legend>
      <c:legendPos val="b"/>
      <c:layout>
        <c:manualLayout>
          <c:xMode val="edge"/>
          <c:yMode val="edge"/>
          <c:x val="0.36446522309711299"/>
          <c:y val="0.93939064519920101"/>
          <c:w val="0.31829166666666697"/>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3813376"/>
        <c:axId val="68472768"/>
      </c:barChart>
      <c:catAx>
        <c:axId val="43813376"/>
        <c:scaling>
          <c:orientation val="minMax"/>
        </c:scaling>
        <c:delete val="0"/>
        <c:axPos val="l"/>
        <c:majorTickMark val="none"/>
        <c:minorTickMark val="none"/>
        <c:tickLblPos val="nextTo"/>
        <c:txPr>
          <a:bodyPr rot="0" vert="horz"/>
          <a:lstStyle/>
          <a:p>
            <a:pPr>
              <a:defRPr/>
            </a:pPr>
            <a:endParaRPr lang="en-US"/>
          </a:p>
        </c:txPr>
        <c:crossAx val="68472768"/>
        <c:crosses val="autoZero"/>
        <c:auto val="1"/>
        <c:lblAlgn val="ctr"/>
        <c:lblOffset val="100"/>
        <c:tickLblSkip val="1"/>
        <c:tickMarkSkip val="1"/>
        <c:noMultiLvlLbl val="0"/>
      </c:catAx>
      <c:valAx>
        <c:axId val="684727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381337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Comparision Institution</c:v>
                </c:pt>
              </c:strCache>
            </c:strRef>
          </c:tx>
          <c:spPr>
            <a:solidFill>
              <a:srgbClr val="E74C39"/>
            </a:solidFill>
            <a:ln w="9525">
              <a:solidFill>
                <a:schemeClr val="bg2"/>
              </a:solidFill>
            </a:ln>
          </c:spPr>
          <c:dPt>
            <c:idx val="0"/>
            <c:bubble3D val="0"/>
            <c:spPr>
              <a:solidFill>
                <a:schemeClr val="bg1">
                  <a:lumMod val="50000"/>
                  <a:lumOff val="50000"/>
                </a:schemeClr>
              </a:solidFill>
              <a:ln w="9525">
                <a:solidFill>
                  <a:schemeClr val="bg2"/>
                </a:solidFill>
              </a:ln>
            </c:spPr>
            <c:extLst>
              <c:ext xmlns:c16="http://schemas.microsoft.com/office/drawing/2014/chart" uri="{C3380CC4-5D6E-409C-BE32-E72D297353CC}">
                <c16:uniqueId val="{00000002-FA2B-4A54-B268-B4DBDC6BE540}"/>
              </c:ext>
            </c:extLst>
          </c:dPt>
          <c:dPt>
            <c:idx val="1"/>
            <c:bubble3D val="0"/>
            <c:spPr>
              <a:solidFill>
                <a:schemeClr val="bg1"/>
              </a:solidFill>
              <a:ln w="9525">
                <a:solidFill>
                  <a:schemeClr val="bg2"/>
                </a:solidFill>
              </a:ln>
            </c:spPr>
            <c:extLst>
              <c:ext xmlns:c16="http://schemas.microsoft.com/office/drawing/2014/chart" uri="{C3380CC4-5D6E-409C-BE32-E72D297353CC}">
                <c16:uniqueId val="{00000001-7748-48EF-9128-301E195C18EE}"/>
              </c:ext>
            </c:extLst>
          </c:dPt>
          <c:dLbls>
            <c:numFmt formatCode="0.0%" sourceLinked="0"/>
            <c:spPr>
              <a:noFill/>
              <a:ln>
                <a:noFill/>
              </a:ln>
              <a:effectLst/>
            </c:spPr>
            <c:txPr>
              <a:bodyPr/>
              <a:lstStyle/>
              <a:p>
                <a:pPr>
                  <a:defRPr sz="1400" b="1">
                    <a:solidFill>
                      <a:schemeClr val="tx1"/>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0.47499999999999998</c:v>
                </c:pt>
                <c:pt idx="1">
                  <c:v>0.52500000000000002</c:v>
                </c:pt>
              </c:numCache>
            </c:numRef>
          </c:val>
          <c:extLst>
            <c:ext xmlns:c16="http://schemas.microsoft.com/office/drawing/2014/chart" uri="{C3380CC4-5D6E-409C-BE32-E72D297353CC}">
              <c16:uniqueId val="{00000002-7748-48EF-9128-301E195C18EE}"/>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Pt>
            <c:idx val="0"/>
            <c:invertIfNegative val="0"/>
            <c:bubble3D val="0"/>
            <c:spPr>
              <a:solidFill>
                <a:schemeClr val="accent1"/>
              </a:solidFill>
              <a:ln w="9525">
                <a:solidFill>
                  <a:schemeClr val="bg2"/>
                </a:solidFill>
              </a:ln>
            </c:spPr>
            <c:extLst>
              <c:ext xmlns:c16="http://schemas.microsoft.com/office/drawing/2014/chart" uri="{C3380CC4-5D6E-409C-BE32-E72D297353CC}">
                <c16:uniqueId val="{00000001-A093-47BC-9DC3-1E0E76024D76}"/>
              </c:ext>
            </c:extLst>
          </c:dPt>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49.29</c:v>
                </c:pt>
                <c:pt idx="1">
                  <c:v>50.1</c:v>
                </c:pt>
                <c:pt idx="2">
                  <c:v>48.59</c:v>
                </c:pt>
              </c:numCache>
            </c:numRef>
          </c:val>
          <c:extLs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49.74</c:v>
                </c:pt>
                <c:pt idx="1">
                  <c:v>50.44</c:v>
                </c:pt>
                <c:pt idx="2">
                  <c:v>49.1</c:v>
                </c:pt>
              </c:numCache>
            </c:numRef>
          </c:val>
          <c:extLs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43812864"/>
        <c:axId val="68474496"/>
      </c:barChart>
      <c:catAx>
        <c:axId val="43812864"/>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68474496"/>
        <c:crosses val="autoZero"/>
        <c:auto val="1"/>
        <c:lblAlgn val="ctr"/>
        <c:lblOffset val="100"/>
        <c:noMultiLvlLbl val="0"/>
      </c:catAx>
      <c:valAx>
        <c:axId val="68474496"/>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381286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4209664"/>
        <c:axId val="97312768"/>
      </c:barChart>
      <c:catAx>
        <c:axId val="44209664"/>
        <c:scaling>
          <c:orientation val="minMax"/>
        </c:scaling>
        <c:delete val="0"/>
        <c:axPos val="l"/>
        <c:majorTickMark val="none"/>
        <c:minorTickMark val="none"/>
        <c:tickLblPos val="nextTo"/>
        <c:txPr>
          <a:bodyPr rot="0" vert="horz"/>
          <a:lstStyle/>
          <a:p>
            <a:pPr>
              <a:defRPr/>
            </a:pPr>
            <a:endParaRPr lang="en-US"/>
          </a:p>
        </c:txPr>
        <c:crossAx val="97312768"/>
        <c:crosses val="autoZero"/>
        <c:auto val="1"/>
        <c:lblAlgn val="ctr"/>
        <c:lblOffset val="100"/>
        <c:tickLblSkip val="1"/>
        <c:tickMarkSkip val="1"/>
        <c:noMultiLvlLbl val="0"/>
      </c:catAx>
      <c:valAx>
        <c:axId val="973127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420966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51.04</c:v>
                </c:pt>
                <c:pt idx="1">
                  <c:v>51.21</c:v>
                </c:pt>
                <c:pt idx="2">
                  <c:v>50.89</c:v>
                </c:pt>
              </c:numCache>
            </c:numRef>
          </c:val>
          <c:extLs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chemeClr val="bg2"/>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51.14</c:v>
                </c:pt>
                <c:pt idx="1">
                  <c:v>51.21</c:v>
                </c:pt>
                <c:pt idx="2">
                  <c:v>51.09</c:v>
                </c:pt>
              </c:numCache>
            </c:numRef>
          </c:val>
          <c:extLs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44209152"/>
        <c:axId val="97315072"/>
      </c:barChart>
      <c:catAx>
        <c:axId val="44209152"/>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97315072"/>
        <c:crosses val="autoZero"/>
        <c:auto val="1"/>
        <c:lblAlgn val="ctr"/>
        <c:lblOffset val="100"/>
        <c:noMultiLvlLbl val="0"/>
      </c:catAx>
      <c:valAx>
        <c:axId val="97315072"/>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4209152"/>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4471808"/>
        <c:axId val="97317952"/>
      </c:barChart>
      <c:catAx>
        <c:axId val="44471808"/>
        <c:scaling>
          <c:orientation val="minMax"/>
        </c:scaling>
        <c:delete val="0"/>
        <c:axPos val="l"/>
        <c:majorTickMark val="none"/>
        <c:minorTickMark val="none"/>
        <c:tickLblPos val="nextTo"/>
        <c:txPr>
          <a:bodyPr rot="0" vert="horz"/>
          <a:lstStyle/>
          <a:p>
            <a:pPr>
              <a:defRPr/>
            </a:pPr>
            <a:endParaRPr lang="en-US"/>
          </a:p>
        </c:txPr>
        <c:crossAx val="97317952"/>
        <c:crosses val="autoZero"/>
        <c:auto val="1"/>
        <c:lblAlgn val="ctr"/>
        <c:lblOffset val="100"/>
        <c:tickLblSkip val="1"/>
        <c:tickMarkSkip val="1"/>
        <c:noMultiLvlLbl val="0"/>
      </c:catAx>
      <c:valAx>
        <c:axId val="973179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4471808"/>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51.11</c:v>
                </c:pt>
                <c:pt idx="1">
                  <c:v>52.87</c:v>
                </c:pt>
                <c:pt idx="2">
                  <c:v>49.56</c:v>
                </c:pt>
              </c:numCache>
            </c:numRef>
          </c:val>
          <c:extLs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51.79</c:v>
                </c:pt>
                <c:pt idx="1">
                  <c:v>53.39</c:v>
                </c:pt>
                <c:pt idx="2">
                  <c:v>50.34</c:v>
                </c:pt>
              </c:numCache>
            </c:numRef>
          </c:val>
          <c:extLs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44481024"/>
        <c:axId val="97319680"/>
      </c:barChart>
      <c:catAx>
        <c:axId val="44481024"/>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97319680"/>
        <c:crosses val="autoZero"/>
        <c:auto val="1"/>
        <c:lblAlgn val="ctr"/>
        <c:lblOffset val="100"/>
        <c:noMultiLvlLbl val="0"/>
      </c:catAx>
      <c:valAx>
        <c:axId val="97319680"/>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4481024"/>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56542022948082604"/>
          <c:h val="0.78623973983450102"/>
        </c:manualLayout>
      </c:layout>
      <c:barChart>
        <c:barDir val="col"/>
        <c:grouping val="clustered"/>
        <c:varyColors val="0"/>
        <c:ser>
          <c:idx val="2"/>
          <c:order val="0"/>
          <c:spPr>
            <a:solidFill>
              <a:schemeClr val="accent1"/>
            </a:solidFill>
            <a:ln w="9525">
              <a:solidFill>
                <a:schemeClr val="bg2"/>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53.33</c:v>
                </c:pt>
                <c:pt idx="1">
                  <c:v>51.51</c:v>
                </c:pt>
                <c:pt idx="2">
                  <c:v>54.92</c:v>
                </c:pt>
              </c:numCache>
            </c:numRef>
          </c:val>
          <c:extLst>
            <c:ext xmlns:c16="http://schemas.microsoft.com/office/drawing/2014/chart" uri="{C3380CC4-5D6E-409C-BE32-E72D297353CC}">
              <c16:uniqueId val="{00000000-827A-4780-A075-29D7386F84BF}"/>
            </c:ext>
          </c:extLst>
        </c:ser>
        <c:ser>
          <c:idx val="0"/>
          <c:order val="1"/>
          <c:spPr>
            <a:solidFill>
              <a:schemeClr val="bg2"/>
            </a:solidFill>
            <a:ln w="9525">
              <a:solidFill>
                <a:schemeClr val="bg2"/>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53.22</c:v>
                </c:pt>
                <c:pt idx="1">
                  <c:v>51.49</c:v>
                </c:pt>
                <c:pt idx="2">
                  <c:v>54.8</c:v>
                </c:pt>
              </c:numCache>
            </c:numRef>
          </c:val>
          <c:extLs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44728320"/>
        <c:axId val="162621120"/>
      </c:barChart>
      <c:catAx>
        <c:axId val="44728320"/>
        <c:scaling>
          <c:orientation val="minMax"/>
        </c:scaling>
        <c:delete val="0"/>
        <c:axPos val="b"/>
        <c:numFmt formatCode="General" sourceLinked="1"/>
        <c:majorTickMark val="none"/>
        <c:minorTickMark val="none"/>
        <c:tickLblPos val="nextTo"/>
        <c:spPr>
          <a:ln>
            <a:solidFill>
              <a:schemeClr val="tx2"/>
            </a:solidFill>
          </a:ln>
        </c:spPr>
        <c:txPr>
          <a:bodyPr rot="0" vert="horz"/>
          <a:lstStyle/>
          <a:p>
            <a:pPr>
              <a:defRPr sz="1600" baseline="0">
                <a:solidFill>
                  <a:srgbClr val="202945"/>
                </a:solidFill>
              </a:defRPr>
            </a:pPr>
            <a:endParaRPr lang="en-US"/>
          </a:p>
        </c:txPr>
        <c:crossAx val="162621120"/>
        <c:crosses val="autoZero"/>
        <c:auto val="1"/>
        <c:lblAlgn val="ctr"/>
        <c:lblOffset val="100"/>
        <c:tickLblSkip val="1"/>
        <c:tickMarkSkip val="1"/>
        <c:noMultiLvlLbl val="0"/>
      </c:catAx>
      <c:valAx>
        <c:axId val="162621120"/>
        <c:scaling>
          <c:orientation val="minMax"/>
          <c:max val="66"/>
          <c:min val="38"/>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4728320"/>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2240775498992799E-2"/>
          <c:y val="2.8790706717215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CA3E-47C4-BCFD-9565B5F906C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CA3E-47C4-BCFD-9565B5F906C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CA3E-47C4-BCFD-9565B5F906C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CA3E-47C4-BCFD-9565B5F906CA}"/>
              </c:ext>
            </c:extLst>
          </c:dPt>
          <c:dPt>
            <c:idx val="4"/>
            <c:invertIfNegative val="0"/>
            <c:bubble3D val="0"/>
            <c:extLst>
              <c:ext xmlns:c16="http://schemas.microsoft.com/office/drawing/2014/chart" uri="{C3380CC4-5D6E-409C-BE32-E72D297353CC}">
                <c16:uniqueId val="{00000009-CA3E-47C4-BCFD-9565B5F906CA}"/>
              </c:ext>
            </c:extLst>
          </c:dPt>
          <c:dPt>
            <c:idx val="5"/>
            <c:invertIfNegative val="0"/>
            <c:bubble3D val="0"/>
            <c:extLst>
              <c:ext xmlns:c16="http://schemas.microsoft.com/office/drawing/2014/chart" uri="{C3380CC4-5D6E-409C-BE32-E72D297353CC}">
                <c16:uniqueId val="{0000000B-CA3E-47C4-BCFD-9565B5F906CA}"/>
              </c:ext>
            </c:extLst>
          </c:dPt>
          <c:dPt>
            <c:idx val="6"/>
            <c:invertIfNegative val="0"/>
            <c:bubble3D val="0"/>
            <c:extLst>
              <c:ext xmlns:c16="http://schemas.microsoft.com/office/drawing/2014/chart" uri="{C3380CC4-5D6E-409C-BE32-E72D297353CC}">
                <c16:uniqueId val="{0000000D-CA3E-47C4-BCFD-9565B5F906CA}"/>
              </c:ext>
            </c:extLst>
          </c:dPt>
          <c:dPt>
            <c:idx val="7"/>
            <c:invertIfNegative val="0"/>
            <c:bubble3D val="0"/>
            <c:extLs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A3E-47C4-BCFD-9565B5F906CA}"/>
                </c:ext>
              </c:extLst>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CA3E-47C4-BCFD-9565B5F906CA}"/>
                </c:ext>
              </c:extLst>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0.53300000000000003</c:v>
                </c:pt>
                <c:pt idx="1">
                  <c:v>0.52200000000000002</c:v>
                </c:pt>
                <c:pt idx="2">
                  <c:v>0.39700000000000002</c:v>
                </c:pt>
                <c:pt idx="3">
                  <c:v>0.39400000000000002</c:v>
                </c:pt>
              </c:numCache>
            </c:numRef>
          </c:val>
          <c:extLs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CA3E-47C4-BCFD-9565B5F906CA}"/>
              </c:ext>
            </c:extLst>
          </c:dPt>
          <c:dPt>
            <c:idx val="1"/>
            <c:invertIfNegative val="0"/>
            <c:bubble3D val="0"/>
            <c:extLst>
              <c:ext xmlns:c16="http://schemas.microsoft.com/office/drawing/2014/chart" uri="{C3380CC4-5D6E-409C-BE32-E72D297353CC}">
                <c16:uniqueId val="{00000014-CA3E-47C4-BCFD-9565B5F906C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CA3E-47C4-BCFD-9565B5F906CA}"/>
              </c:ext>
            </c:extLst>
          </c:dPt>
          <c:dPt>
            <c:idx val="3"/>
            <c:invertIfNegative val="0"/>
            <c:bubble3D val="0"/>
            <c:extLst>
              <c:ext xmlns:c16="http://schemas.microsoft.com/office/drawing/2014/chart" uri="{C3380CC4-5D6E-409C-BE32-E72D297353CC}">
                <c16:uniqueId val="{00000018-CA3E-47C4-BCFD-9565B5F906CA}"/>
              </c:ext>
            </c:extLst>
          </c:dPt>
          <c:dPt>
            <c:idx val="4"/>
            <c:invertIfNegative val="0"/>
            <c:bubble3D val="0"/>
            <c:extLst>
              <c:ext xmlns:c16="http://schemas.microsoft.com/office/drawing/2014/chart" uri="{C3380CC4-5D6E-409C-BE32-E72D297353CC}">
                <c16:uniqueId val="{0000001A-CA3E-47C4-BCFD-9565B5F906CA}"/>
              </c:ext>
            </c:extLst>
          </c:dPt>
          <c:dPt>
            <c:idx val="5"/>
            <c:invertIfNegative val="0"/>
            <c:bubble3D val="0"/>
            <c:extLst>
              <c:ext xmlns:c16="http://schemas.microsoft.com/office/drawing/2014/chart" uri="{C3380CC4-5D6E-409C-BE32-E72D297353CC}">
                <c16:uniqueId val="{0000001C-CA3E-47C4-BCFD-9565B5F906CA}"/>
              </c:ext>
            </c:extLst>
          </c:dPt>
          <c:dPt>
            <c:idx val="6"/>
            <c:invertIfNegative val="0"/>
            <c:bubble3D val="0"/>
            <c:extLst>
              <c:ext xmlns:c16="http://schemas.microsoft.com/office/drawing/2014/chart" uri="{C3380CC4-5D6E-409C-BE32-E72D297353CC}">
                <c16:uniqueId val="{0000001E-CA3E-47C4-BCFD-9565B5F906CA}"/>
              </c:ext>
            </c:extLst>
          </c:dPt>
          <c:dPt>
            <c:idx val="7"/>
            <c:invertIfNegative val="0"/>
            <c:bubble3D val="0"/>
            <c:extLs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0.38100000000000001</c:v>
                </c:pt>
                <c:pt idx="1">
                  <c:v>0.39500000000000002</c:v>
                </c:pt>
                <c:pt idx="2">
                  <c:v>0.115</c:v>
                </c:pt>
                <c:pt idx="3">
                  <c:v>0.121</c:v>
                </c:pt>
              </c:numCache>
            </c:numRef>
          </c:val>
          <c:extLs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44879360"/>
        <c:axId val="162623424"/>
      </c:barChart>
      <c:catAx>
        <c:axId val="4487936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62623424"/>
        <c:crosses val="autoZero"/>
        <c:auto val="1"/>
        <c:lblAlgn val="ctr"/>
        <c:lblOffset val="100"/>
        <c:tickLblSkip val="2"/>
        <c:tickMarkSkip val="2"/>
        <c:noMultiLvlLbl val="0"/>
      </c:catAx>
      <c:valAx>
        <c:axId val="16262342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48793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0.95099999999999996</c:v>
                </c:pt>
                <c:pt idx="1">
                  <c:v>1.2999999999999999E-2</c:v>
                </c:pt>
                <c:pt idx="2">
                  <c:v>1.0999999999999999E-2</c:v>
                </c:pt>
                <c:pt idx="3">
                  <c:v>2.4E-2</c:v>
                </c:pt>
                <c:pt idx="4">
                  <c:v>0</c:v>
                </c:pt>
              </c:numCache>
            </c:numRef>
          </c:val>
          <c:extLs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0.95499999999999996</c:v>
                </c:pt>
                <c:pt idx="1">
                  <c:v>1.4E-2</c:v>
                </c:pt>
                <c:pt idx="2">
                  <c:v>4.0000000000000001E-3</c:v>
                </c:pt>
                <c:pt idx="3">
                  <c:v>1.4999999999999999E-2</c:v>
                </c:pt>
                <c:pt idx="4" formatCode="0%">
                  <c:v>1.0999999999999999E-2</c:v>
                </c:pt>
              </c:numCache>
            </c:numRef>
          </c:val>
          <c:extLs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45088256"/>
        <c:axId val="3637824"/>
      </c:barChart>
      <c:catAx>
        <c:axId val="45088256"/>
        <c:scaling>
          <c:orientation val="minMax"/>
        </c:scaling>
        <c:delete val="0"/>
        <c:axPos val="b"/>
        <c:majorGridlines>
          <c:spPr>
            <a:ln>
              <a:solidFill>
                <a:schemeClr val="tx2"/>
              </a:solidFill>
            </a:ln>
          </c:spPr>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3637824"/>
        <c:crosses val="autoZero"/>
        <c:auto val="1"/>
        <c:lblAlgn val="ctr"/>
        <c:lblOffset val="100"/>
        <c:noMultiLvlLbl val="0"/>
      </c:catAx>
      <c:valAx>
        <c:axId val="3637824"/>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5088256"/>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Absolutely</c:v>
                </c:pt>
              </c:strCache>
            </c:strRef>
          </c:tx>
          <c:spPr>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421E-435C-A1A0-BF025BAF9D71}"/>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421E-435C-A1A0-BF025BAF9D71}"/>
                </c:ext>
              </c:extLst>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0.35699999999999998</c:v>
                </c:pt>
                <c:pt idx="1">
                  <c:v>0.36899999999999999</c:v>
                </c:pt>
                <c:pt idx="2">
                  <c:v>0.29099999999999998</c:v>
                </c:pt>
                <c:pt idx="3">
                  <c:v>0.29399999999999998</c:v>
                </c:pt>
                <c:pt idx="4">
                  <c:v>0.37</c:v>
                </c:pt>
                <c:pt idx="5">
                  <c:v>0.40500000000000003</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Very</c:v>
                </c:pt>
              </c:strCache>
            </c:strRef>
          </c:tx>
          <c:spPr>
            <a:solidFill>
              <a:schemeClr val="bg2"/>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0E-421E-435C-A1A0-BF025BAF9D71}"/>
              </c:ext>
            </c:extLst>
          </c:dPt>
          <c:dPt>
            <c:idx val="1"/>
            <c:invertIfNegative val="0"/>
            <c:bubble3D val="0"/>
            <c:extLst>
              <c:ext xmlns:c16="http://schemas.microsoft.com/office/drawing/2014/chart" uri="{C3380CC4-5D6E-409C-BE32-E72D297353CC}">
                <c16:uniqueId val="{00000010-421E-435C-A1A0-BF025BAF9D71}"/>
              </c:ext>
            </c:extLst>
          </c:dPt>
          <c:dPt>
            <c:idx val="2"/>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2-421E-435C-A1A0-BF025BAF9D71}"/>
              </c:ext>
            </c:extLst>
          </c:dPt>
          <c:dPt>
            <c:idx val="3"/>
            <c:invertIfNegative val="0"/>
            <c:bubble3D val="0"/>
            <c:extLst>
              <c:ext xmlns:c16="http://schemas.microsoft.com/office/drawing/2014/chart" uri="{C3380CC4-5D6E-409C-BE32-E72D297353CC}">
                <c16:uniqueId val="{00000014-421E-435C-A1A0-BF025BAF9D71}"/>
              </c:ext>
            </c:extLst>
          </c:dPt>
          <c:dPt>
            <c:idx val="4"/>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0.22</c:v>
                </c:pt>
                <c:pt idx="1">
                  <c:v>0.23599999999999999</c:v>
                </c:pt>
                <c:pt idx="2">
                  <c:v>0.219</c:v>
                </c:pt>
                <c:pt idx="3">
                  <c:v>0.222</c:v>
                </c:pt>
                <c:pt idx="4">
                  <c:v>0.186</c:v>
                </c:pt>
                <c:pt idx="5">
                  <c:v>0.20799999999999999</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45323776"/>
        <c:axId val="3640128"/>
      </c:barChart>
      <c:catAx>
        <c:axId val="45323776"/>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3640128"/>
        <c:crosses val="autoZero"/>
        <c:auto val="1"/>
        <c:lblAlgn val="ctr"/>
        <c:lblOffset val="100"/>
        <c:tickLblSkip val="2"/>
        <c:tickMarkSkip val="2"/>
        <c:noMultiLvlLbl val="0"/>
      </c:catAx>
      <c:valAx>
        <c:axId val="364012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532377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English</c:v>
                </c:pt>
                <c:pt idx="1">
                  <c:v>Reading</c:v>
                </c:pt>
                <c:pt idx="2">
                  <c:v>Writing</c:v>
                </c:pt>
                <c:pt idx="3">
                  <c:v>Mathematics</c:v>
                </c:pt>
              </c:strCache>
            </c:strRef>
          </c:cat>
          <c:val>
            <c:numRef>
              <c:f>Sheet1!$B$2:$B$5</c:f>
              <c:numCache>
                <c:formatCode>0%</c:formatCode>
                <c:ptCount val="4"/>
                <c:pt idx="0">
                  <c:v>0.20200000000000001</c:v>
                </c:pt>
                <c:pt idx="1">
                  <c:v>0.128</c:v>
                </c:pt>
                <c:pt idx="2">
                  <c:v>0.14699999999999999</c:v>
                </c:pt>
                <c:pt idx="3">
                  <c:v>0.186</c:v>
                </c:pt>
              </c:numCache>
            </c:numRef>
          </c:val>
          <c:extLs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English</c:v>
                </c:pt>
                <c:pt idx="1">
                  <c:v>Reading</c:v>
                </c:pt>
                <c:pt idx="2">
                  <c:v>Writing</c:v>
                </c:pt>
                <c:pt idx="3">
                  <c:v>Mathematics</c:v>
                </c:pt>
              </c:strCache>
            </c:strRef>
          </c:cat>
          <c:val>
            <c:numRef>
              <c:f>Sheet1!$C$2:$C$5</c:f>
              <c:numCache>
                <c:formatCode>0.00%</c:formatCode>
                <c:ptCount val="4"/>
                <c:pt idx="0">
                  <c:v>0.17299999999999999</c:v>
                </c:pt>
                <c:pt idx="1">
                  <c:v>0.126</c:v>
                </c:pt>
                <c:pt idx="2">
                  <c:v>0.115</c:v>
                </c:pt>
                <c:pt idx="3">
                  <c:v>0.159</c:v>
                </c:pt>
              </c:numCache>
            </c:numRef>
          </c:val>
          <c:extLs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45790720"/>
        <c:axId val="3642432"/>
      </c:barChart>
      <c:catAx>
        <c:axId val="45790720"/>
        <c:scaling>
          <c:orientation val="minMax"/>
        </c:scaling>
        <c:delete val="0"/>
        <c:axPos val="b"/>
        <c:majorGridlines>
          <c:spPr>
            <a:ln>
              <a:solidFill>
                <a:schemeClr val="tx2"/>
              </a:solidFill>
            </a:ln>
          </c:spPr>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3642432"/>
        <c:crosses val="autoZero"/>
        <c:auto val="1"/>
        <c:lblAlgn val="ctr"/>
        <c:lblOffset val="100"/>
        <c:noMultiLvlLbl val="0"/>
      </c:catAx>
      <c:valAx>
        <c:axId val="3642432"/>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5790720"/>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rgbClr val="E74C39"/>
                </a:solidFill>
              </a:defRPr>
            </a:pPr>
            <a:r>
              <a:rPr lang="en-US" sz="2500" b="1" dirty="0">
                <a:solidFill>
                  <a:srgbClr val="E74C39"/>
                </a:solidFill>
                <a:latin typeface="Franklin Gothic Book" panose="020B0503020102020204" pitchFamily="34" charset="0"/>
              </a:rPr>
              <a:t>Race/Ethnicity</a:t>
            </a:r>
            <a:endParaRPr lang="en-US" sz="2500" b="1" baseline="0" dirty="0">
              <a:solidFill>
                <a:srgbClr val="E74C39"/>
              </a:solidFill>
              <a:latin typeface="Franklin Gothic Book" panose="020B0503020102020204" pitchFamily="34" charset="0"/>
            </a:endParaRPr>
          </a:p>
        </c:rich>
      </c:tx>
      <c:layout>
        <c:manualLayout>
          <c:xMode val="edge"/>
          <c:yMode val="edge"/>
          <c:x val="0.39030008748906497"/>
          <c:y val="3.1141940590759601E-4"/>
        </c:manualLayout>
      </c:layout>
      <c:overlay val="0"/>
    </c:title>
    <c:autoTitleDeleted val="0"/>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w="21364">
                <a:noFill/>
              </a:ln>
            </c:spPr>
            <c:txPr>
              <a:bodyPr/>
              <a:lstStyle/>
              <a:p>
                <a:pPr>
                  <a:defRPr sz="1010" b="1" i="0" u="none" strike="noStrike" baseline="0">
                    <a:solidFill>
                      <a:srgbClr val="202945"/>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5.3999999999999999E-2</c:v>
                </c:pt>
                <c:pt idx="1">
                  <c:v>1E-3</c:v>
                </c:pt>
                <c:pt idx="2">
                  <c:v>0.40699999999999997</c:v>
                </c:pt>
                <c:pt idx="3">
                  <c:v>8.5999999999999993E-2</c:v>
                </c:pt>
                <c:pt idx="4">
                  <c:v>0.34699999999999998</c:v>
                </c:pt>
                <c:pt idx="5">
                  <c:v>8.9999999999999993E-3</c:v>
                </c:pt>
                <c:pt idx="6">
                  <c:v>9.7000000000000003E-2</c:v>
                </c:pt>
              </c:numCache>
            </c:numRef>
          </c:val>
          <c:extLs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chemeClr val="bg1"/>
            </a:solidFill>
            <a:ln w="9525">
              <a:solidFill>
                <a:schemeClr val="bg2"/>
              </a:solidFill>
            </a:ln>
          </c:spPr>
          <c:invertIfNegative val="0"/>
          <c:dLbls>
            <c:spPr>
              <a:noFill/>
              <a:ln>
                <a:noFill/>
              </a:ln>
              <a:effectLst/>
            </c:spPr>
            <c:txPr>
              <a:bodyPr/>
              <a:lstStyle/>
              <a:p>
                <a:pPr>
                  <a:defRPr sz="1010"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6.2E-2</c:v>
                </c:pt>
                <c:pt idx="1">
                  <c:v>1E-3</c:v>
                </c:pt>
                <c:pt idx="2">
                  <c:v>0.186</c:v>
                </c:pt>
                <c:pt idx="3">
                  <c:v>5.8000000000000003E-2</c:v>
                </c:pt>
                <c:pt idx="4">
                  <c:v>0.57499999999999996</c:v>
                </c:pt>
                <c:pt idx="5">
                  <c:v>7.0000000000000001E-3</c:v>
                </c:pt>
                <c:pt idx="6">
                  <c:v>0.112</c:v>
                </c:pt>
              </c:numCache>
            </c:numRef>
          </c:val>
          <c:extLs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39811584"/>
        <c:axId val="40847040"/>
      </c:barChart>
      <c:catAx>
        <c:axId val="39811584"/>
        <c:scaling>
          <c:orientation val="minMax"/>
        </c:scaling>
        <c:delete val="0"/>
        <c:axPos val="b"/>
        <c:numFmt formatCode="General" sourceLinked="1"/>
        <c:majorTickMark val="out"/>
        <c:minorTickMark val="none"/>
        <c:tickLblPos val="nextTo"/>
        <c:spPr>
          <a:ln>
            <a:solidFill>
              <a:schemeClr val="tx2"/>
            </a:solidFill>
          </a:ln>
        </c:spPr>
        <c:txPr>
          <a:bodyPr rot="0"/>
          <a:lstStyle/>
          <a:p>
            <a:pPr>
              <a:defRPr baseline="0">
                <a:solidFill>
                  <a:srgbClr val="202945"/>
                </a:solidFill>
              </a:defRPr>
            </a:pPr>
            <a:endParaRPr lang="en-US"/>
          </a:p>
        </c:txPr>
        <c:crossAx val="40847040"/>
        <c:crosses val="autoZero"/>
        <c:auto val="1"/>
        <c:lblAlgn val="ctr"/>
        <c:lblOffset val="100"/>
        <c:tickLblSkip val="1"/>
        <c:tickMarkSkip val="1"/>
        <c:noMultiLvlLbl val="0"/>
      </c:catAx>
      <c:valAx>
        <c:axId val="4084704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i="0" u="none" strike="noStrike" baseline="0">
                <a:solidFill>
                  <a:srgbClr val="202945"/>
                </a:solidFill>
                <a:latin typeface="+mn-lt"/>
                <a:ea typeface="Garamond"/>
                <a:cs typeface="Garamond"/>
              </a:defRPr>
            </a:pPr>
            <a:endParaRPr lang="en-US"/>
          </a:p>
        </c:txPr>
        <c:crossAx val="39811584"/>
        <c:crosses val="autoZero"/>
        <c:crossBetween val="between"/>
        <c:majorUnit val="0.1"/>
        <c:minorUnit val="0.04"/>
      </c:valAx>
    </c:plotArea>
    <c:legend>
      <c:legendPos val="b"/>
      <c:legendEntry>
        <c:idx val="0"/>
        <c:txPr>
          <a:bodyPr/>
          <a:lstStyle/>
          <a:p>
            <a:pPr>
              <a:defRPr sz="1200" b="0" i="0" baseline="0">
                <a:solidFill>
                  <a:srgbClr val="202945"/>
                </a:solidFill>
              </a:defRPr>
            </a:pPr>
            <a:endParaRPr lang="en-US"/>
          </a:p>
        </c:txPr>
      </c:legendEntry>
      <c:legendEntry>
        <c:idx val="1"/>
        <c:txPr>
          <a:bodyPr/>
          <a:lstStyle/>
          <a:p>
            <a:pPr>
              <a:defRPr sz="1200" b="0" i="0" baseline="0">
                <a:solidFill>
                  <a:srgbClr val="202945"/>
                </a:solidFill>
              </a:defRPr>
            </a:pPr>
            <a:endParaRPr lang="en-US"/>
          </a:p>
        </c:txPr>
      </c:legendEntry>
      <c:layout>
        <c:manualLayout>
          <c:xMode val="edge"/>
          <c:yMode val="edge"/>
          <c:x val="0.33688026496687901"/>
          <c:y val="0.91067201158678701"/>
          <c:w val="0.37936743201217499"/>
          <c:h val="8.9327988413213003E-2"/>
        </c:manualLayout>
      </c:layout>
      <c:overlay val="0"/>
      <c:txPr>
        <a:bodyPr/>
        <a:lstStyle/>
        <a:p>
          <a:pPr>
            <a:defRPr sz="1200"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18226888305631E-2"/>
          <c:y val="3.2512725682017019E-2"/>
          <c:w val="0.90646325459317589"/>
          <c:h val="0.82693589437683923"/>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0.24199999999999999</c:v>
                </c:pt>
                <c:pt idx="1">
                  <c:v>4.7E-2</c:v>
                </c:pt>
              </c:numCache>
            </c:numRef>
          </c:val>
          <c:extLs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baseline="0">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0.23200000000000001</c:v>
                </c:pt>
                <c:pt idx="1">
                  <c:v>6.5000000000000002E-2</c:v>
                </c:pt>
              </c:numCache>
            </c:numRef>
          </c:val>
          <c:extLs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46204416"/>
        <c:axId val="40861696"/>
      </c:barChart>
      <c:catAx>
        <c:axId val="46204416"/>
        <c:scaling>
          <c:orientation val="minMax"/>
        </c:scaling>
        <c:delete val="0"/>
        <c:axPos val="b"/>
        <c:majorGridlines>
          <c:spPr>
            <a:ln>
              <a:solidFill>
                <a:schemeClr val="accent3"/>
              </a:solidFill>
            </a:ln>
          </c:spPr>
        </c:majorGridlines>
        <c:numFmt formatCode="General" sourceLinked="0"/>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40861696"/>
        <c:crosses val="autoZero"/>
        <c:auto val="1"/>
        <c:lblAlgn val="ctr"/>
        <c:lblOffset val="100"/>
        <c:noMultiLvlLbl val="0"/>
      </c:catAx>
      <c:valAx>
        <c:axId val="40861696"/>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6204416"/>
        <c:crosses val="autoZero"/>
        <c:crossBetween val="between"/>
      </c:valAx>
    </c:plotArea>
    <c:legend>
      <c:legendPos val="b"/>
      <c:layout>
        <c:manualLayout>
          <c:xMode val="edge"/>
          <c:yMode val="edge"/>
          <c:x val="0.35094901331778"/>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1E-3</c:v>
                </c:pt>
                <c:pt idx="1">
                  <c:v>2E-3</c:v>
                </c:pt>
                <c:pt idx="2">
                  <c:v>1.4E-2</c:v>
                </c:pt>
                <c:pt idx="3">
                  <c:v>0.871</c:v>
                </c:pt>
                <c:pt idx="4">
                  <c:v>5.8000000000000003E-2</c:v>
                </c:pt>
                <c:pt idx="5">
                  <c:v>5.1999999999999998E-2</c:v>
                </c:pt>
                <c:pt idx="6">
                  <c:v>3.0000000000000001E-3</c:v>
                </c:pt>
              </c:numCache>
            </c:numRef>
          </c:val>
          <c:extLs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1E-3</c:v>
                </c:pt>
                <c:pt idx="1">
                  <c:v>6.0000000000000001E-3</c:v>
                </c:pt>
                <c:pt idx="2">
                  <c:v>3.4000000000000002E-2</c:v>
                </c:pt>
                <c:pt idx="3">
                  <c:v>0.878</c:v>
                </c:pt>
                <c:pt idx="4">
                  <c:v>4.2000000000000003E-2</c:v>
                </c:pt>
                <c:pt idx="5">
                  <c:v>3.3000000000000002E-2</c:v>
                </c:pt>
                <c:pt idx="6">
                  <c:v>7.0000000000000001E-3</c:v>
                </c:pt>
              </c:numCache>
            </c:numRef>
          </c:val>
          <c:extLs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47003136"/>
        <c:axId val="40864576"/>
      </c:barChart>
      <c:catAx>
        <c:axId val="47003136"/>
        <c:scaling>
          <c:orientation val="minMax"/>
        </c:scaling>
        <c:delete val="0"/>
        <c:axPos val="b"/>
        <c:majorGridlines>
          <c:spPr>
            <a:ln>
              <a:solidFill>
                <a:schemeClr val="tx2"/>
              </a:solidFill>
            </a:ln>
          </c:spPr>
        </c:majorGridlines>
        <c:numFmt formatCode="General" sourceLinked="1"/>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0864576"/>
        <c:crosses val="autoZero"/>
        <c:auto val="1"/>
        <c:lblAlgn val="ctr"/>
        <c:lblOffset val="100"/>
        <c:noMultiLvlLbl val="0"/>
      </c:catAx>
      <c:valAx>
        <c:axId val="40864576"/>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7003136"/>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4.0000000000000001E-3</c:v>
                </c:pt>
                <c:pt idx="1">
                  <c:v>1E-3</c:v>
                </c:pt>
                <c:pt idx="2">
                  <c:v>0</c:v>
                </c:pt>
                <c:pt idx="3">
                  <c:v>0.13700000000000001</c:v>
                </c:pt>
                <c:pt idx="4">
                  <c:v>0.43</c:v>
                </c:pt>
                <c:pt idx="5">
                  <c:v>3.7999999999999999E-2</c:v>
                </c:pt>
                <c:pt idx="6">
                  <c:v>0.16800000000000001</c:v>
                </c:pt>
                <c:pt idx="7">
                  <c:v>0.14799999999999999</c:v>
                </c:pt>
                <c:pt idx="8">
                  <c:v>6.8000000000000005E-2</c:v>
                </c:pt>
                <c:pt idx="9">
                  <c:v>6.0000000000000001E-3</c:v>
                </c:pt>
              </c:numCache>
            </c:numRef>
          </c:val>
          <c:extLs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2E-3</c:v>
                </c:pt>
                <c:pt idx="1">
                  <c:v>1E-3</c:v>
                </c:pt>
                <c:pt idx="2">
                  <c:v>1E-3</c:v>
                </c:pt>
                <c:pt idx="3">
                  <c:v>0.16500000000000001</c:v>
                </c:pt>
                <c:pt idx="4">
                  <c:v>0.40200000000000002</c:v>
                </c:pt>
                <c:pt idx="5">
                  <c:v>5.0999999999999997E-2</c:v>
                </c:pt>
                <c:pt idx="6">
                  <c:v>0.16</c:v>
                </c:pt>
                <c:pt idx="7">
                  <c:v>0.14799999999999999</c:v>
                </c:pt>
                <c:pt idx="8">
                  <c:v>6.4000000000000001E-2</c:v>
                </c:pt>
                <c:pt idx="9">
                  <c:v>5.0000000000000001E-3</c:v>
                </c:pt>
              </c:numCache>
            </c:numRef>
          </c:val>
          <c:extLs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47284224"/>
        <c:axId val="40866880"/>
      </c:barChart>
      <c:catAx>
        <c:axId val="4728422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rot="0"/>
          <a:lstStyle/>
          <a:p>
            <a:pPr>
              <a:defRPr sz="1300" baseline="0">
                <a:solidFill>
                  <a:srgbClr val="202945"/>
                </a:solidFill>
              </a:defRPr>
            </a:pPr>
            <a:endParaRPr lang="en-US"/>
          </a:p>
        </c:txPr>
        <c:crossAx val="40866880"/>
        <c:crosses val="autoZero"/>
        <c:auto val="1"/>
        <c:lblAlgn val="ctr"/>
        <c:lblOffset val="100"/>
        <c:noMultiLvlLbl val="0"/>
      </c:catAx>
      <c:valAx>
        <c:axId val="40866880"/>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7284224"/>
        <c:crosses val="autoZero"/>
        <c:crossBetween val="between"/>
      </c:valAx>
    </c:plotArea>
    <c:legend>
      <c:legendPos val="b"/>
      <c:layout>
        <c:manualLayout>
          <c:xMode val="edge"/>
          <c:yMode val="edge"/>
          <c:x val="0.34016611986001799"/>
          <c:y val="0.95454234593915199"/>
          <c:w val="0.31966776027996502"/>
          <c:h val="4.545765406084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extLst>
              <c:ext xmlns:c16="http://schemas.microsoft.com/office/drawing/2014/chart" uri="{C3380CC4-5D6E-409C-BE32-E72D297353CC}">
                <c16:uniqueId val="{00000009-421E-435C-A1A0-BF025BAF9D71}"/>
              </c:ext>
            </c:extLst>
          </c:dPt>
          <c:dPt>
            <c:idx val="5"/>
            <c:invertIfNegative val="0"/>
            <c:bubble3D val="0"/>
            <c:spPr>
              <a:solidFill>
                <a:srgbClr val="E74C39"/>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0.42099999999999999</c:v>
                </c:pt>
                <c:pt idx="1">
                  <c:v>0.41799999999999998</c:v>
                </c:pt>
                <c:pt idx="2">
                  <c:v>0.35299999999999998</c:v>
                </c:pt>
                <c:pt idx="3">
                  <c:v>0.33800000000000002</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421E-435C-A1A0-BF025BAF9D71}"/>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421E-435C-A1A0-BF025BAF9D71}"/>
              </c:ext>
            </c:extLst>
          </c:dPt>
          <c:dPt>
            <c:idx val="2"/>
            <c:invertIfNegative val="0"/>
            <c:bubble3D val="0"/>
            <c:extLst>
              <c:ext xmlns:c16="http://schemas.microsoft.com/office/drawing/2014/chart" uri="{C3380CC4-5D6E-409C-BE32-E72D297353CC}">
                <c16:uniqueId val="{00000012-421E-435C-A1A0-BF025BAF9D71}"/>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421E-435C-A1A0-BF025BAF9D71}"/>
              </c:ext>
            </c:extLst>
          </c:dPt>
          <c:dPt>
            <c:idx val="4"/>
            <c:invertIfNegative val="0"/>
            <c:bubble3D val="0"/>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0.39400000000000002</c:v>
                </c:pt>
                <c:pt idx="1">
                  <c:v>0.38500000000000001</c:v>
                </c:pt>
                <c:pt idx="2">
                  <c:v>0.30599999999999999</c:v>
                </c:pt>
                <c:pt idx="3">
                  <c:v>0.35099999999999998</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47607296"/>
        <c:axId val="3662400"/>
      </c:barChart>
      <c:catAx>
        <c:axId val="47607296"/>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3662400"/>
        <c:crosses val="autoZero"/>
        <c:auto val="1"/>
        <c:lblAlgn val="ctr"/>
        <c:lblOffset val="100"/>
        <c:tickLblSkip val="2"/>
        <c:tickMarkSkip val="2"/>
        <c:noMultiLvlLbl val="0"/>
      </c:catAx>
      <c:valAx>
        <c:axId val="36624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76072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chemeClr val="bg2"/>
              </a:solidFill>
            </a:ln>
            <a:effectLst/>
          </c:spPr>
          <c:invertIfNegative val="0"/>
          <c:dPt>
            <c:idx val="0"/>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1-B8FA-411D-B1EF-CAC36B7CE6F6}"/>
              </c:ext>
            </c:extLst>
          </c:dPt>
          <c:dPt>
            <c:idx val="1"/>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3-B8FA-411D-B1EF-CAC36B7CE6F6}"/>
              </c:ext>
            </c:extLst>
          </c:dPt>
          <c:dPt>
            <c:idx val="2"/>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5-B8FA-411D-B1EF-CAC36B7CE6F6}"/>
              </c:ext>
            </c:extLst>
          </c:dPt>
          <c:dPt>
            <c:idx val="3"/>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7-B8FA-411D-B1EF-CAC36B7CE6F6}"/>
              </c:ext>
            </c:extLst>
          </c:dPt>
          <c:dPt>
            <c:idx val="4"/>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9-B8FA-411D-B1EF-CAC36B7CE6F6}"/>
              </c:ext>
            </c:extLst>
          </c:dPt>
          <c:dPt>
            <c:idx val="5"/>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B8FA-411D-B1EF-CAC36B7CE6F6}"/>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B8FA-411D-B1EF-CAC36B7CE6F6}"/>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B8FA-411D-B1EF-CAC36B7CE6F6}"/>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0.44900000000000001</c:v>
                </c:pt>
                <c:pt idx="1">
                  <c:v>0.44800000000000001</c:v>
                </c:pt>
                <c:pt idx="2">
                  <c:v>0.219</c:v>
                </c:pt>
                <c:pt idx="3">
                  <c:v>0.20499999999999999</c:v>
                </c:pt>
                <c:pt idx="4">
                  <c:v>0.45200000000000001</c:v>
                </c:pt>
                <c:pt idx="5">
                  <c:v>0.44900000000000001</c:v>
                </c:pt>
              </c:numCache>
            </c:numRef>
          </c:val>
          <c:extLs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B8FA-411D-B1EF-CAC36B7CE6F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B8FA-411D-B1EF-CAC36B7CE6F6}"/>
              </c:ext>
            </c:extLst>
          </c:dPt>
          <c:dPt>
            <c:idx val="2"/>
            <c:invertIfNegative val="0"/>
            <c:bubble3D val="0"/>
            <c:extLst>
              <c:ext xmlns:c16="http://schemas.microsoft.com/office/drawing/2014/chart" uri="{C3380CC4-5D6E-409C-BE32-E72D297353CC}">
                <c16:uniqueId val="{00000012-B8FA-411D-B1EF-CAC36B7CE6F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B8FA-411D-B1EF-CAC36B7CE6F6}"/>
              </c:ext>
            </c:extLst>
          </c:dPt>
          <c:dPt>
            <c:idx val="4"/>
            <c:invertIfNegative val="0"/>
            <c:bubble3D val="0"/>
            <c:extLst>
              <c:ext xmlns:c16="http://schemas.microsoft.com/office/drawing/2014/chart" uri="{C3380CC4-5D6E-409C-BE32-E72D297353CC}">
                <c16:uniqueId val="{00000016-B8FA-411D-B1EF-CAC36B7CE6F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0.48499999999999999</c:v>
                </c:pt>
                <c:pt idx="1">
                  <c:v>0.47299999999999998</c:v>
                </c:pt>
                <c:pt idx="2">
                  <c:v>4.4999999999999998E-2</c:v>
                </c:pt>
                <c:pt idx="3">
                  <c:v>4.3999999999999997E-2</c:v>
                </c:pt>
                <c:pt idx="4">
                  <c:v>0.29399999999999998</c:v>
                </c:pt>
                <c:pt idx="5">
                  <c:v>0.27800000000000002</c:v>
                </c:pt>
              </c:numCache>
            </c:numRef>
          </c:val>
          <c:extLs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47771136"/>
        <c:axId val="3664704"/>
      </c:barChart>
      <c:catAx>
        <c:axId val="47771136"/>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3664704"/>
        <c:crosses val="autoZero"/>
        <c:auto val="1"/>
        <c:lblAlgn val="ctr"/>
        <c:lblOffset val="100"/>
        <c:tickLblSkip val="2"/>
        <c:tickMarkSkip val="2"/>
        <c:noMultiLvlLbl val="0"/>
      </c:catAx>
      <c:valAx>
        <c:axId val="366470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777113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chemeClr val="accent1">
                <a:lumMod val="60000"/>
                <a:lumOff val="40000"/>
              </a:schemeClr>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1-D73E-4F58-9C42-C5E9C98F263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D73E-4F58-9C42-C5E9C98F263F}"/>
              </c:ext>
            </c:extLst>
          </c:dPt>
          <c:dPt>
            <c:idx val="2"/>
            <c:invertIfNegative val="0"/>
            <c:bubble3D val="0"/>
            <c:extLst>
              <c:ext xmlns:c16="http://schemas.microsoft.com/office/drawing/2014/chart" uri="{C3380CC4-5D6E-409C-BE32-E72D297353CC}">
                <c16:uniqueId val="{00000005-D73E-4F58-9C42-C5E9C98F263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D73E-4F58-9C42-C5E9C98F263F}"/>
              </c:ext>
            </c:extLst>
          </c:dPt>
          <c:dPt>
            <c:idx val="4"/>
            <c:invertIfNegative val="0"/>
            <c:bubble3D val="0"/>
            <c:extLst>
              <c:ext xmlns:c16="http://schemas.microsoft.com/office/drawing/2014/chart" uri="{C3380CC4-5D6E-409C-BE32-E72D297353CC}">
                <c16:uniqueId val="{00000009-D73E-4F58-9C42-C5E9C98F263F}"/>
              </c:ext>
            </c:extLst>
          </c:dPt>
          <c:dPt>
            <c:idx val="5"/>
            <c:invertIfNegative val="0"/>
            <c:bubble3D val="0"/>
            <c:extLs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D73E-4F58-9C42-C5E9C98F263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6.7000000000000004E-2</c:v>
                </c:pt>
                <c:pt idx="1">
                  <c:v>5.6000000000000001E-2</c:v>
                </c:pt>
                <c:pt idx="2">
                  <c:v>0.13800000000000001</c:v>
                </c:pt>
                <c:pt idx="3">
                  <c:v>0.14199999999999999</c:v>
                </c:pt>
              </c:numCache>
            </c:numRef>
          </c:val>
          <c:extLs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D73E-4F58-9C42-C5E9C98F263F}"/>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D73E-4F58-9C42-C5E9C98F263F}"/>
              </c:ext>
            </c:extLst>
          </c:dPt>
          <c:dPt>
            <c:idx val="2"/>
            <c:invertIfNegative val="0"/>
            <c:bubble3D val="0"/>
            <c:extLst>
              <c:ext xmlns:c16="http://schemas.microsoft.com/office/drawing/2014/chart" uri="{C3380CC4-5D6E-409C-BE32-E72D297353CC}">
                <c16:uniqueId val="{00000012-D73E-4F58-9C42-C5E9C98F263F}"/>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D73E-4F58-9C42-C5E9C98F263F}"/>
              </c:ext>
            </c:extLst>
          </c:dPt>
          <c:dPt>
            <c:idx val="4"/>
            <c:invertIfNegative val="0"/>
            <c:bubble3D val="0"/>
            <c:extLst>
              <c:ext xmlns:c16="http://schemas.microsoft.com/office/drawing/2014/chart" uri="{C3380CC4-5D6E-409C-BE32-E72D297353CC}">
                <c16:uniqueId val="{00000016-D73E-4F58-9C42-C5E9C98F263F}"/>
              </c:ext>
            </c:extLst>
          </c:dPt>
          <c:dPt>
            <c:idx val="5"/>
            <c:invertIfNegative val="0"/>
            <c:bubble3D val="0"/>
            <c:extLst>
              <c:ext xmlns:c16="http://schemas.microsoft.com/office/drawing/2014/chart" uri="{C3380CC4-5D6E-409C-BE32-E72D297353CC}">
                <c16:uniqueId val="{00000018-D73E-4F58-9C42-C5E9C98F263F}"/>
              </c:ext>
            </c:extLst>
          </c:dPt>
          <c:dLbls>
            <c:dLbl>
              <c:idx val="0"/>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D73E-4F58-9C42-C5E9C98F263F}"/>
                </c:ext>
              </c:extLst>
            </c:dLbl>
            <c:dLbl>
              <c:idx val="1"/>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0-D73E-4F58-9C42-C5E9C98F263F}"/>
                </c:ext>
              </c:extLst>
            </c:dLbl>
            <c:dLbl>
              <c:idx val="2"/>
              <c:tx>
                <c:rich>
                  <a:bodyPr/>
                  <a:lstStyle/>
                  <a:p>
                    <a:fld id="{B0515FD9-E255-4C4E-A241-C07D23A06B70}" type="VALUE">
                      <a:rPr lang="en-US">
                        <a:solidFill>
                          <a:schemeClr val="tx1"/>
                        </a:solidFill>
                      </a:rPr>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D73E-4F58-9C42-C5E9C98F263F}"/>
                </c:ext>
              </c:extLst>
            </c:dLbl>
            <c:dLbl>
              <c:idx val="3"/>
              <c:tx>
                <c:rich>
                  <a:bodyPr/>
                  <a:lstStyle/>
                  <a:p>
                    <a:fld id="{2846A9EE-542B-4CA5-BB10-3E85AACBC655}" type="VALUE">
                      <a:rPr lang="en-US">
                        <a:solidFill>
                          <a:schemeClr val="tx1"/>
                        </a:solidFill>
                      </a:rPr>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1.7999999999999999E-2</c:v>
                </c:pt>
                <c:pt idx="1">
                  <c:v>1.6E-2</c:v>
                </c:pt>
                <c:pt idx="2">
                  <c:v>3.5000000000000003E-2</c:v>
                </c:pt>
                <c:pt idx="3">
                  <c:v>3.7999999999999999E-2</c:v>
                </c:pt>
              </c:numCache>
            </c:numRef>
          </c:val>
          <c:extLs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74423808"/>
        <c:axId val="3667008"/>
      </c:barChart>
      <c:catAx>
        <c:axId val="74423808"/>
        <c:scaling>
          <c:orientation val="minMax"/>
        </c:scaling>
        <c:delete val="0"/>
        <c:axPos val="b"/>
        <c:majorGridlines/>
        <c:numFmt formatCode="General" sourceLinked="0"/>
        <c:majorTickMark val="none"/>
        <c:minorTickMark val="none"/>
        <c:tickLblPos val="none"/>
        <c:crossAx val="3667008"/>
        <c:crosses val="autoZero"/>
        <c:auto val="1"/>
        <c:lblAlgn val="ctr"/>
        <c:lblOffset val="100"/>
        <c:tickLblSkip val="2"/>
        <c:tickMarkSkip val="2"/>
        <c:noMultiLvlLbl val="0"/>
      </c:catAx>
      <c:valAx>
        <c:axId val="3667008"/>
        <c:scaling>
          <c:orientation val="minMax"/>
          <c:max val="1"/>
          <c:min val="0"/>
        </c:scaling>
        <c:delete val="0"/>
        <c:axPos val="l"/>
        <c:numFmt formatCode="0%" sourceLinked="0"/>
        <c:majorTickMark val="none"/>
        <c:minorTickMark val="none"/>
        <c:tickLblPos val="nextTo"/>
        <c:txPr>
          <a:bodyPr rot="0" vert="horz"/>
          <a:lstStyle/>
          <a:p>
            <a:pPr>
              <a:defRPr sz="1400" b="1" baseline="0">
                <a:solidFill>
                  <a:srgbClr val="202945"/>
                </a:solidFill>
              </a:defRPr>
            </a:pPr>
            <a:endParaRPr lang="en-US"/>
          </a:p>
        </c:txPr>
        <c:crossAx val="74423808"/>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dLbl>
              <c:idx val="4"/>
              <c:layout>
                <c:manualLayout>
                  <c:x val="-9.7087378640776708E-3"/>
                  <c:y val="-2.789437038891780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B4-4C4C-9C50-CE50F65CAD3A}"/>
                </c:ext>
              </c:extLst>
            </c:dLbl>
            <c:numFmt formatCode="0.0%" sourceLinked="0"/>
            <c:spPr>
              <a:noFill/>
              <a:ln>
                <a:noFill/>
              </a:ln>
              <a:effectLst/>
            </c:spPr>
            <c:txPr>
              <a:bodyPr/>
              <a:lstStyle/>
              <a:p>
                <a:pPr>
                  <a:defRPr sz="1000" b="1" baseline="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6.4000000000000001E-2</c:v>
                </c:pt>
                <c:pt idx="1">
                  <c:v>0.108</c:v>
                </c:pt>
                <c:pt idx="2">
                  <c:v>0.59299999999999997</c:v>
                </c:pt>
                <c:pt idx="3">
                  <c:v>0.16200000000000001</c:v>
                </c:pt>
                <c:pt idx="4">
                  <c:v>0.04</c:v>
                </c:pt>
                <c:pt idx="5">
                  <c:v>3.3000000000000002E-2</c:v>
                </c:pt>
              </c:numCache>
            </c:numRef>
          </c:val>
          <c:extLs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chemeClr val="bg1"/>
            </a:solidFill>
            <a:ln w="3175">
              <a:solidFill>
                <a:schemeClr val="bg2"/>
              </a:solidFill>
            </a:ln>
          </c:spPr>
          <c:invertIfNegative val="0"/>
          <c:dLbls>
            <c:numFmt formatCode="0.0%" sourceLinked="0"/>
            <c:spPr>
              <a:noFill/>
              <a:ln>
                <a:noFill/>
              </a:ln>
              <a:effectLst/>
            </c:spPr>
            <c:txPr>
              <a:bodyPr/>
              <a:lstStyle/>
              <a:p>
                <a:pPr>
                  <a:defRPr sz="10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0.03</c:v>
                </c:pt>
                <c:pt idx="1">
                  <c:v>5.0999999999999997E-2</c:v>
                </c:pt>
                <c:pt idx="2">
                  <c:v>0.27</c:v>
                </c:pt>
                <c:pt idx="3">
                  <c:v>0.17</c:v>
                </c:pt>
                <c:pt idx="4">
                  <c:v>0.38300000000000001</c:v>
                </c:pt>
                <c:pt idx="5">
                  <c:v>9.6000000000000002E-2</c:v>
                </c:pt>
              </c:numCache>
            </c:numRef>
          </c:val>
          <c:extLs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150"/>
        <c:axId val="39813632"/>
        <c:axId val="40851072"/>
      </c:barChart>
      <c:catAx>
        <c:axId val="39813632"/>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b="0" baseline="0">
                <a:solidFill>
                  <a:srgbClr val="202945"/>
                </a:solidFill>
                <a:latin typeface="+mn-lt"/>
                <a:ea typeface="Al Tarikh" charset="-78"/>
                <a:cs typeface="Al Tarikh" charset="-78"/>
              </a:defRPr>
            </a:pPr>
            <a:endParaRPr lang="en-US"/>
          </a:p>
        </c:txPr>
        <c:crossAx val="40851072"/>
        <c:crosses val="autoZero"/>
        <c:auto val="1"/>
        <c:lblAlgn val="ctr"/>
        <c:lblOffset val="100"/>
        <c:noMultiLvlLbl val="0"/>
      </c:catAx>
      <c:valAx>
        <c:axId val="40851072"/>
        <c:scaling>
          <c:orientation val="minMax"/>
          <c:max val="1"/>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latin typeface="Garamond" charset="0"/>
              </a:defRPr>
            </a:pPr>
            <a:endParaRPr lang="en-US"/>
          </a:p>
        </c:txPr>
        <c:crossAx val="39813632"/>
        <c:crosses val="autoZero"/>
        <c:crossBetween val="between"/>
      </c:valAx>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1509587343248802"/>
          <c:y val="0.90461511646981596"/>
          <c:w val="0.41654855643044603"/>
          <c:h val="9.2473343175853207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Sheet1!$B$2:$B$11</c:f>
              <c:numCache>
                <c:formatCode>0.00%</c:formatCode>
                <c:ptCount val="10"/>
                <c:pt idx="0">
                  <c:v>7.3999999999999996E-2</c:v>
                </c:pt>
                <c:pt idx="1">
                  <c:v>5.5E-2</c:v>
                </c:pt>
                <c:pt idx="2">
                  <c:v>6.6000000000000003E-2</c:v>
                </c:pt>
                <c:pt idx="3">
                  <c:v>0.10299999999999999</c:v>
                </c:pt>
                <c:pt idx="4">
                  <c:v>0.11700000000000001</c:v>
                </c:pt>
                <c:pt idx="5">
                  <c:v>0.111</c:v>
                </c:pt>
                <c:pt idx="6">
                  <c:v>0.11600000000000001</c:v>
                </c:pt>
                <c:pt idx="7">
                  <c:v>0.17799999999999999</c:v>
                </c:pt>
                <c:pt idx="8">
                  <c:v>0.10100000000000001</c:v>
                </c:pt>
                <c:pt idx="9" formatCode="General">
                  <c:v>7.8E-2</c:v>
                </c:pt>
              </c:numCache>
            </c:numRef>
          </c:val>
          <c:extLs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Sheet1!$C$2:$C$11</c:f>
              <c:numCache>
                <c:formatCode>0.00%</c:formatCode>
                <c:ptCount val="10"/>
                <c:pt idx="0">
                  <c:v>6.9000000000000006E-2</c:v>
                </c:pt>
                <c:pt idx="1">
                  <c:v>7.2999999999999995E-2</c:v>
                </c:pt>
                <c:pt idx="2">
                  <c:v>9.2999999999999999E-2</c:v>
                </c:pt>
                <c:pt idx="3">
                  <c:v>0.13700000000000001</c:v>
                </c:pt>
                <c:pt idx="4">
                  <c:v>0.126</c:v>
                </c:pt>
                <c:pt idx="5">
                  <c:v>0.111</c:v>
                </c:pt>
                <c:pt idx="6">
                  <c:v>9.8000000000000004E-2</c:v>
                </c:pt>
                <c:pt idx="7">
                  <c:v>0.14699999999999999</c:v>
                </c:pt>
                <c:pt idx="8">
                  <c:v>8.5000000000000006E-2</c:v>
                </c:pt>
                <c:pt idx="9" formatCode="General">
                  <c:v>6.0999999999999999E-2</c:v>
                </c:pt>
              </c:numCache>
            </c:numRef>
          </c:val>
          <c:extLs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40784384"/>
        <c:axId val="41911424"/>
      </c:barChart>
      <c:catAx>
        <c:axId val="4078438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a:lstStyle/>
          <a:p>
            <a:pPr>
              <a:defRPr sz="1400" b="1">
                <a:solidFill>
                  <a:srgbClr val="202945"/>
                </a:solidFill>
                <a:latin typeface="+mn-lt"/>
                <a:ea typeface="Al Tarikh" charset="-78"/>
                <a:cs typeface="Al Tarikh" charset="-78"/>
              </a:defRPr>
            </a:pPr>
            <a:endParaRPr lang="en-US"/>
          </a:p>
        </c:txPr>
        <c:crossAx val="41911424"/>
        <c:crosses val="autoZero"/>
        <c:auto val="1"/>
        <c:lblAlgn val="ctr"/>
        <c:lblOffset val="100"/>
        <c:noMultiLvlLbl val="0"/>
      </c:catAx>
      <c:valAx>
        <c:axId val="41911424"/>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latin typeface="Garamond" panose="02020404030301010803" pitchFamily="18" charset="0"/>
              </a:defRPr>
            </a:pPr>
            <a:endParaRPr lang="en-US"/>
          </a:p>
        </c:txPr>
        <c:crossAx val="40784384"/>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0487226596675399"/>
          <c:y val="0.93684588254593204"/>
          <c:w val="0.39884722222222202"/>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1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0.46100000000000002</c:v>
                </c:pt>
                <c:pt idx="1">
                  <c:v>0.28399999999999997</c:v>
                </c:pt>
                <c:pt idx="2">
                  <c:v>0.14199999999999999</c:v>
                </c:pt>
                <c:pt idx="3">
                  <c:v>0.113</c:v>
                </c:pt>
              </c:numCache>
            </c:numRef>
          </c:val>
          <c:extLs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0.52400000000000002</c:v>
                </c:pt>
                <c:pt idx="1">
                  <c:v>0.28699999999999998</c:v>
                </c:pt>
                <c:pt idx="2">
                  <c:v>0.11</c:v>
                </c:pt>
                <c:pt idx="3">
                  <c:v>7.9000000000000001E-2</c:v>
                </c:pt>
              </c:numCache>
            </c:numRef>
          </c:val>
          <c:extLs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40785408"/>
        <c:axId val="41914304"/>
      </c:barChart>
      <c:catAx>
        <c:axId val="40785408"/>
        <c:scaling>
          <c:orientation val="minMax"/>
        </c:scaling>
        <c:delete val="0"/>
        <c:axPos val="b"/>
        <c:majorGridlines/>
        <c:numFmt formatCode="General"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1914304"/>
        <c:crosses val="autoZero"/>
        <c:auto val="1"/>
        <c:lblAlgn val="ctr"/>
        <c:lblOffset val="100"/>
        <c:noMultiLvlLbl val="0"/>
      </c:catAx>
      <c:valAx>
        <c:axId val="41914304"/>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0785408"/>
        <c:crosses val="autoZero"/>
        <c:crossBetween val="between"/>
      </c:valAx>
      <c:spPr>
        <a:ln>
          <a:solidFill>
            <a:schemeClr val="tx2"/>
          </a:solidFill>
        </a:ln>
      </c:spPr>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246668030132599"/>
          <c:y val="0.94128481335666403"/>
          <c:w val="0.67783720216791099"/>
          <c:h val="4.4826297754447401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E74C39"/>
                </a:solidFill>
              </a:defRPr>
            </a:pPr>
            <a:r>
              <a:rPr lang="en-US" dirty="0">
                <a:solidFill>
                  <a:srgbClr val="E74C39"/>
                </a:solidFill>
                <a:latin typeface="Franklin Gothic Book" panose="020B0503020102020204" pitchFamily="34" charset="0"/>
              </a:rPr>
              <a:t>Were you accepted by your first choice college?</a:t>
            </a:r>
          </a:p>
        </c:rich>
      </c:tx>
      <c:layout>
        <c:manualLayout>
          <c:xMode val="edge"/>
          <c:yMode val="edge"/>
          <c:x val="4.7249927092446797E-2"/>
          <c:y val="9.6774193548387094E-2"/>
        </c:manualLayout>
      </c:layout>
      <c:overlay val="0"/>
    </c:title>
    <c:autoTitleDeleted val="0"/>
    <c:plotArea>
      <c:layout/>
      <c:pieChart>
        <c:varyColors val="1"/>
        <c:ser>
          <c:idx val="0"/>
          <c:order val="0"/>
          <c:tx>
            <c:strRef>
              <c:f>Sheet1!$B$1</c:f>
              <c:strCache>
                <c:ptCount val="1"/>
                <c:pt idx="0">
                  <c:v>Accepted by first choice</c:v>
                </c:pt>
              </c:strCache>
            </c:strRef>
          </c:tx>
          <c:spPr>
            <a:solidFill>
              <a:srgbClr val="202945"/>
            </a:solidFill>
            <a:ln w="3175">
              <a:solidFill>
                <a:srgbClr val="7680AC">
                  <a:alpha val="50000"/>
                </a:srgbClr>
              </a:solidFill>
            </a:ln>
          </c:spPr>
          <c:dPt>
            <c:idx val="0"/>
            <c:bubble3D val="0"/>
            <c:spPr>
              <a:solidFill>
                <a:schemeClr val="accent1"/>
              </a:solidFill>
              <a:ln w="9525">
                <a:solidFill>
                  <a:schemeClr val="bg2"/>
                </a:solidFill>
              </a:ln>
            </c:spPr>
            <c:extLst>
              <c:ext xmlns:c16="http://schemas.microsoft.com/office/drawing/2014/chart" uri="{C3380CC4-5D6E-409C-BE32-E72D297353CC}">
                <c16:uniqueId val="{00000000-D09C-4578-9C95-7C9AEE355AEF}"/>
              </c:ext>
            </c:extLst>
          </c:dPt>
          <c:dPt>
            <c:idx val="1"/>
            <c:bubble3D val="0"/>
            <c:spPr>
              <a:solidFill>
                <a:schemeClr val="accent1">
                  <a:lumMod val="60000"/>
                  <a:lumOff val="40000"/>
                </a:schemeClr>
              </a:solidFill>
              <a:ln w="9525">
                <a:solidFill>
                  <a:schemeClr val="bg2"/>
                </a:solidFill>
              </a:ln>
            </c:spPr>
            <c:extLst>
              <c:ext xmlns:c16="http://schemas.microsoft.com/office/drawing/2014/chart" uri="{C3380CC4-5D6E-409C-BE32-E72D297353CC}">
                <c16:uniqueId val="{00000002-D09C-4578-9C95-7C9AEE355AEF}"/>
              </c:ext>
            </c:extLst>
          </c:dPt>
          <c:dLbls>
            <c:dLbl>
              <c:idx val="0"/>
              <c:layout>
                <c:manualLayout>
                  <c:x val="-0.18925328083989501"/>
                  <c:y val="-0.120186902040471"/>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9C-4578-9C95-7C9AEE355AEF}"/>
                </c:ext>
              </c:extLst>
            </c:dLbl>
            <c:spPr>
              <a:noFill/>
              <a:ln>
                <a:noFill/>
              </a:ln>
              <a:effectLst/>
            </c:spPr>
            <c:txPr>
              <a:bodyPr/>
              <a:lstStyle/>
              <a:p>
                <a:pPr>
                  <a:defRPr sz="1400" b="1" i="0" baseline="0">
                    <a:solidFill>
                      <a:schemeClr val="bg2"/>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0.67200000000000004</c:v>
                </c:pt>
                <c:pt idx="1">
                  <c:v>0.32800000000000001</c:v>
                </c:pt>
              </c:numCache>
            </c:numRef>
          </c:val>
          <c:extLst>
            <c:ext xmlns:c16="http://schemas.microsoft.com/office/drawing/2014/chart" uri="{C3380CC4-5D6E-409C-BE32-E72D297353CC}">
              <c16:uniqueId val="{00000003-D09C-4578-9C95-7C9AEE355AEF}"/>
            </c:ext>
          </c:extLst>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724059492563401"/>
          <c:y val="0.90440754381508803"/>
          <c:w val="0.41757421988918197"/>
          <c:h val="9.5592456184912994E-2"/>
        </c:manualLayout>
      </c:layout>
      <c:overlay val="0"/>
      <c:txPr>
        <a:bodyPr/>
        <a:lstStyle/>
        <a:p>
          <a:pPr>
            <a:defRPr sz="1200"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bg1"/>
              </a:solidFill>
              <a:latin typeface="Franklin Gothic Book" charset="0"/>
              <a:ea typeface="Franklin Gothic Book" charset="0"/>
              <a:cs typeface="Franklin Gothic Book" charset="0"/>
            </a:rPr>
            <a:t>Your Institution</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techniques</a:t>
          </a: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11.xml><?xml version="1.0" encoding="utf-8"?>
<c:userShapes xmlns:c="http://schemas.openxmlformats.org/drawingml/2006/chart">
  <cdr:relSizeAnchor xmlns:cdr="http://schemas.openxmlformats.org/drawingml/2006/chartDrawing">
    <cdr:from>
      <cdr:x>0.15685</cdr:x>
      <cdr:y>0.81967</cdr:y>
    </cdr:from>
    <cdr:to>
      <cdr:x>0.42697</cdr:x>
      <cdr:y>1</cdr:y>
    </cdr:to>
    <cdr:sp macro="" textlink="">
      <cdr:nvSpPr>
        <cdr:cNvPr id="2" name="TextBox 1"/>
        <cdr:cNvSpPr txBox="1"/>
      </cdr:nvSpPr>
      <cdr:spPr>
        <a:xfrm xmlns:a="http://schemas.openxmlformats.org/drawingml/2006/main">
          <a:off x="1371600" y="380999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0.62738</cdr:x>
      <cdr:y>0.81118</cdr:y>
    </cdr:from>
    <cdr:to>
      <cdr:x>0.91493</cdr:x>
      <cdr:y>0.94451</cdr:y>
    </cdr:to>
    <cdr:sp macro="" textlink="">
      <cdr:nvSpPr>
        <cdr:cNvPr id="3" name="TextBox 1"/>
        <cdr:cNvSpPr txBox="1"/>
      </cdr:nvSpPr>
      <cdr:spPr>
        <a:xfrm xmlns:a="http://schemas.openxmlformats.org/drawingml/2006/main">
          <a:off x="5486400" y="3770538"/>
          <a:ext cx="2514601" cy="6197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userShapes>
</file>

<file path=ppt/drawings/drawing12.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Communicate regularly with your professors</a:t>
          </a: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3.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bg1"/>
              </a:solidFill>
              <a:latin typeface="Franklin Gothic Book" charset="0"/>
              <a:ea typeface="Franklin Gothic Book" charset="0"/>
              <a:cs typeface="Franklin Gothic Book" charset="0"/>
            </a:rPr>
            <a:t>Comparison Group</a:t>
          </a: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be able to make more money</a:t>
          </a: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prepare myself for graduate or professional school</a:t>
          </a: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Could not afford first choice</a:t>
          </a: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1</cdr:y>
    </cdr:to>
    <cdr:sp macro="" textlink="">
      <cdr:nvSpPr>
        <cdr:cNvPr id="2" name="TextBox 1"/>
        <cdr:cNvSpPr txBox="1"/>
      </cdr:nvSpPr>
      <cdr:spPr>
        <a:xfrm xmlns:a="http://schemas.openxmlformats.org/drawingml/2006/main">
          <a:off x="762032" y="3773280"/>
          <a:ext cx="1658387" cy="722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A visit to this campus</a:t>
          </a:r>
        </a:p>
      </cdr:txBody>
    </cdr:sp>
  </cdr:relSizeAnchor>
</c:userShapes>
</file>

<file path=ppt/drawings/drawing8.xml><?xml version="1.0" encoding="utf-8"?>
<c:userShapes xmlns:c="http://schemas.openxmlformats.org/drawingml/2006/chart">
  <cdr:relSizeAnchor xmlns:cdr="http://schemas.openxmlformats.org/drawingml/2006/chartDrawing">
    <cdr:from>
      <cdr:x>0.23077</cdr:x>
      <cdr:y>0.88333</cdr:y>
    </cdr:from>
    <cdr:to>
      <cdr:x>0.42756</cdr:x>
      <cdr:y>0.97546</cdr:y>
    </cdr:to>
    <cdr:sp macro="" textlink="">
      <cdr:nvSpPr>
        <cdr:cNvPr id="2" name="TextBox 1"/>
        <cdr:cNvSpPr txBox="1"/>
      </cdr:nvSpPr>
      <cdr:spPr>
        <a:xfrm xmlns:a="http://schemas.openxmlformats.org/drawingml/2006/main">
          <a:off x="1828799" y="4038600"/>
          <a:ext cx="1559534" cy="4212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solidFill>
                <a:srgbClr val="202945"/>
              </a:solidFill>
            </a:rPr>
            <a:t>Probability and Statistics</a:t>
          </a:r>
        </a:p>
      </cdr:txBody>
    </cdr:sp>
  </cdr:relSizeAnchor>
  <cdr:relSizeAnchor xmlns:cdr="http://schemas.openxmlformats.org/drawingml/2006/chartDrawing">
    <cdr:from>
      <cdr:x>0.51923</cdr:x>
      <cdr:y>0.88333</cdr:y>
    </cdr:from>
    <cdr:to>
      <cdr:x>0.70192</cdr:x>
      <cdr:y>0.95</cdr:y>
    </cdr:to>
    <cdr:sp macro="" textlink="">
      <cdr:nvSpPr>
        <cdr:cNvPr id="7" name="TextBox 6"/>
        <cdr:cNvSpPr txBox="1"/>
      </cdr:nvSpPr>
      <cdr:spPr>
        <a:xfrm xmlns:a="http://schemas.openxmlformats.org/drawingml/2006/main">
          <a:off x="4114799" y="4038600"/>
          <a:ext cx="1447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solidFill>
                <a:schemeClr val="bg2"/>
              </a:solidFill>
            </a:rPr>
            <a:t>AP Probability and Statistics</a:t>
          </a:r>
        </a:p>
      </cdr:txBody>
    </cdr:sp>
  </cdr:relSizeAnchor>
  <cdr:relSizeAnchor xmlns:cdr="http://schemas.openxmlformats.org/drawingml/2006/chartDrawing">
    <cdr:from>
      <cdr:x>0.85577</cdr:x>
      <cdr:y>0.9</cdr:y>
    </cdr:from>
    <cdr:to>
      <cdr:x>0.98077</cdr:x>
      <cdr:y>0.93333</cdr:y>
    </cdr:to>
    <cdr:sp macro="" textlink="">
      <cdr:nvSpPr>
        <cdr:cNvPr id="8" name="TextBox 7"/>
        <cdr:cNvSpPr txBox="1"/>
      </cdr:nvSpPr>
      <cdr:spPr>
        <a:xfrm xmlns:a="http://schemas.openxmlformats.org/drawingml/2006/main">
          <a:off x="6781799" y="41148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0.83269</cdr:x>
      <cdr:y>0.88333</cdr:y>
    </cdr:from>
    <cdr:to>
      <cdr:x>1</cdr:x>
      <cdr:y>0.91667</cdr:y>
    </cdr:to>
    <cdr:sp macro="" textlink="">
      <cdr:nvSpPr>
        <cdr:cNvPr id="9" name="TextBox 8"/>
        <cdr:cNvSpPr txBox="1"/>
      </cdr:nvSpPr>
      <cdr:spPr>
        <a:xfrm xmlns:a="http://schemas.openxmlformats.org/drawingml/2006/main">
          <a:off x="6598902" y="4038599"/>
          <a:ext cx="1325898" cy="152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solidFill>
                <a:schemeClr val="bg2"/>
              </a:solidFill>
            </a:rPr>
            <a:t>AP Computer Science A</a:t>
          </a:r>
        </a:p>
      </cdr:txBody>
    </cdr:sp>
  </cdr:relSizeAnchor>
</c:userShapes>
</file>

<file path=ppt/drawings/drawing9.xml><?xml version="1.0" encoding="utf-8"?>
<c:userShapes xmlns:c="http://schemas.openxmlformats.org/drawingml/2006/chart">
  <cdr:relSizeAnchor xmlns:cdr="http://schemas.openxmlformats.org/drawingml/2006/chartDrawing">
    <cdr:from>
      <cdr:x>0.66379</cdr:x>
      <cdr:y>0.19236</cdr:y>
    </cdr:from>
    <cdr:to>
      <cdr:x>0.97484</cdr:x>
      <cdr:y>0.87128</cdr:y>
    </cdr:to>
    <cdr:sp macro="" textlink="">
      <cdr:nvSpPr>
        <cdr:cNvPr id="2" name="TextBox 1"/>
        <cdr:cNvSpPr txBox="1"/>
      </cdr:nvSpPr>
      <cdr:spPr>
        <a:xfrm xmlns:a="http://schemas.openxmlformats.org/drawingml/2006/main">
          <a:off x="5867400" y="863591"/>
          <a:ext cx="2749406"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a:solidFill>
                <a:srgbClr val="202945"/>
              </a:solidFill>
              <a:latin typeface="Franklin Gothic Book" panose="020B0503020102020204" pitchFamily="34" charset="0"/>
            </a:rPr>
            <a:t>Construct Items</a:t>
          </a:r>
        </a:p>
        <a:p xmlns:a="http://schemas.openxmlformats.org/drawingml/2006/main">
          <a:pPr algn="ctr"/>
          <a:endParaRPr lang="en-US" sz="1200" b="1" i="0" u="sng" dirty="0">
            <a:solidFill>
              <a:srgbClr val="202945"/>
            </a:solidFill>
            <a:latin typeface="Franklin Gothic Book" panose="020B0503020102020204" pitchFamily="34" charset="0"/>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dirty="0">
              <a:solidFill>
                <a:srgbClr val="202945"/>
              </a:solidFill>
              <a:latin typeface="Franklin Gothic Book" panose="020B0503020102020204" pitchFamily="34" charset="0"/>
            </a:rPr>
            <a:t> </a:t>
          </a:r>
          <a:r>
            <a:rPr lang="en-US" sz="1400" b="1" kern="1200" dirty="0">
              <a:solidFill>
                <a:srgbClr val="202945"/>
              </a:solidFill>
              <a:latin typeface="Franklin Gothic Book"/>
            </a:rPr>
            <a:t>Publicly communicated your opinion</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about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Demonstrated for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Keeping up to date with political</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affairs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Influencing social values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Helped raise money for a cause or</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campaign</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Performed volunteer work</a:t>
          </a:r>
        </a:p>
        <a:p xmlns:a="http://schemas.openxmlformats.org/drawingml/2006/main">
          <a:pPr algn="l">
            <a:buFont typeface="Arial" pitchFamily="34" charset="0"/>
            <a:buChar char="•"/>
          </a:pPr>
          <a:endParaRPr lang="en-US" sz="1200" i="0" dirty="0">
            <a:solidFill>
              <a:schemeClr val="bg1"/>
            </a:solidFill>
            <a:latin typeface="Franklin Gothic Book" panose="020B05030201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2522683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152798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a:t>sources used to cover first year educational expenses, types of financial aid, 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first year’s 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is measured by the Habits of Mind,</a:t>
            </a:r>
            <a:r>
              <a:rPr lang="en-US" baseline="0" dirty="0"/>
              <a:t> Pluralistic Orientation, Academic Self-Concept 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response options include: “Absolutely”, “Very,”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Question is originally “</a:t>
            </a:r>
            <a:r>
              <a:rPr lang="en-US" sz="1200" b="0" i="0" u="none" strike="noStrike" kern="1200" baseline="0" dirty="0">
                <a:solidFill>
                  <a:schemeClr val="tx1"/>
                </a:solidFill>
                <a:latin typeface="Arial" charset="0"/>
                <a:ea typeface="+mn-ea"/>
                <a:cs typeface="+mn-cs"/>
              </a:rPr>
              <a:t>Have you had, or do you feel you will need, remedial work in any of the following subjects?”</a:t>
            </a:r>
          </a:p>
          <a:p>
            <a:endParaRPr lang="en-US" sz="1200" b="0" i="0" u="none" strike="noStrike" kern="1200" baseline="0" dirty="0">
              <a:solidFill>
                <a:schemeClr val="tx1"/>
              </a:solidFill>
              <a:latin typeface="Arial" charset="0"/>
              <a:ea typeface="+mn-ea"/>
              <a:cs typeface="+mn-cs"/>
            </a:endParaRPr>
          </a:p>
          <a:p>
            <a:r>
              <a:rPr lang="en-US" dirty="0"/>
              <a:t>The response is</a:t>
            </a:r>
            <a:r>
              <a:rPr lang="en-US" baseline="0" dirty="0"/>
              <a:t> 2=marked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extLst>
      <p:ext uri="{BB962C8B-B14F-4D97-AF65-F5344CB8AC3E}">
        <p14:creationId xmlns:p14="http://schemas.microsoft.com/office/powerpoint/2010/main" val="2926772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following a Pre-Med or Pre-Law track or not, and 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32</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Item 22.  Do you consider yourself: Pre-Med or Pre-Law</a:t>
            </a:r>
          </a:p>
          <a:p>
            <a:r>
              <a:rPr lang="en-US" dirty="0"/>
              <a:t>Options are Yes/NO.  Report</a:t>
            </a:r>
            <a:r>
              <a:rPr lang="en-US" baseline="0" dirty="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47 career options on the questionnaire into </a:t>
            </a:r>
            <a:r>
              <a:rPr lang="en-US" baseline="0"/>
              <a:t>23 categories  </a:t>
            </a:r>
            <a:r>
              <a:rPr lang="en-US" baseline="0" dirty="0"/>
              <a:t>(“Undecided”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Responses 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785475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specific.</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a:t>2017 CIRP Freshman Survey</a:t>
            </a:r>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2013 CIRP Freshman Survey</a:t>
            </a:r>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a:t>2017 CIRP Freshman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5" action="ppaction://hlinksldjump"/>
              </a:rPr>
              <a:t>Return to contents</a:t>
            </a:r>
            <a:endParaRPr lang="en-US" sz="1200" dirty="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slide" Target="slide18.xml"/><Relationship Id="rId18" Type="http://schemas.openxmlformats.org/officeDocument/2006/relationships/slide" Target="slide23.xml"/><Relationship Id="rId26" Type="http://schemas.openxmlformats.org/officeDocument/2006/relationships/slide" Target="slide31.xml"/><Relationship Id="rId3" Type="http://schemas.openxmlformats.org/officeDocument/2006/relationships/slide" Target="slide5.xml"/><Relationship Id="rId21" Type="http://schemas.openxmlformats.org/officeDocument/2006/relationships/slide" Target="slide26.xml"/><Relationship Id="rId34" Type="http://schemas.openxmlformats.org/officeDocument/2006/relationships/slide" Target="slide39.xml"/><Relationship Id="rId7" Type="http://schemas.openxmlformats.org/officeDocument/2006/relationships/slide" Target="slide9.xml"/><Relationship Id="rId12" Type="http://schemas.openxmlformats.org/officeDocument/2006/relationships/slide" Target="slide17.xml"/><Relationship Id="rId17" Type="http://schemas.openxmlformats.org/officeDocument/2006/relationships/slide" Target="slide22.xml"/><Relationship Id="rId25" Type="http://schemas.openxmlformats.org/officeDocument/2006/relationships/slide" Target="slide30.xml"/><Relationship Id="rId33" Type="http://schemas.openxmlformats.org/officeDocument/2006/relationships/slide" Target="slide38.xml"/><Relationship Id="rId2" Type="http://schemas.openxmlformats.org/officeDocument/2006/relationships/notesSlide" Target="../notesSlides/notesSlide3.xml"/><Relationship Id="rId16" Type="http://schemas.openxmlformats.org/officeDocument/2006/relationships/slide" Target="slide21.xml"/><Relationship Id="rId20" Type="http://schemas.openxmlformats.org/officeDocument/2006/relationships/slide" Target="slide25.xml"/><Relationship Id="rId29"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6.xml"/><Relationship Id="rId24" Type="http://schemas.openxmlformats.org/officeDocument/2006/relationships/slide" Target="slide29.xml"/><Relationship Id="rId32" Type="http://schemas.openxmlformats.org/officeDocument/2006/relationships/slide" Target="slide37.xml"/><Relationship Id="rId5" Type="http://schemas.openxmlformats.org/officeDocument/2006/relationships/slide" Target="slide7.xml"/><Relationship Id="rId15" Type="http://schemas.openxmlformats.org/officeDocument/2006/relationships/slide" Target="slide20.xml"/><Relationship Id="rId23" Type="http://schemas.openxmlformats.org/officeDocument/2006/relationships/slide" Target="slide28.xml"/><Relationship Id="rId28" Type="http://schemas.openxmlformats.org/officeDocument/2006/relationships/slide" Target="slide33.xml"/><Relationship Id="rId10" Type="http://schemas.openxmlformats.org/officeDocument/2006/relationships/slide" Target="slide13.xml"/><Relationship Id="rId19" Type="http://schemas.openxmlformats.org/officeDocument/2006/relationships/slide" Target="slide24.xml"/><Relationship Id="rId31"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9.xml"/><Relationship Id="rId22" Type="http://schemas.openxmlformats.org/officeDocument/2006/relationships/slide" Target="slide27.xml"/><Relationship Id="rId27" Type="http://schemas.openxmlformats.org/officeDocument/2006/relationships/slide" Target="slide32.xml"/><Relationship Id="rId30" Type="http://schemas.openxmlformats.org/officeDocument/2006/relationships/slide" Target="slide35.xml"/><Relationship Id="rId35" Type="http://schemas.openxmlformats.org/officeDocument/2006/relationships/slide" Target="slide40.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a:solidFill>
                  <a:srgbClr val="E74C39"/>
                </a:solidFill>
                <a:latin typeface="Franklin Gothic Book"/>
              </a:rPr>
              <a:t>Rutgers University-New Brunswick</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br>
              <a:rPr lang="en-US" dirty="0">
                <a:solidFill>
                  <a:schemeClr val="tx1"/>
                </a:solidFill>
                <a:latin typeface="frank"/>
              </a:rPr>
            </a:br>
            <a:r>
              <a:rPr lang="en-US" dirty="0">
                <a:solidFill>
                  <a:srgbClr val="767FAC"/>
                </a:solidFill>
                <a:latin typeface="Franklin Gothic Book"/>
              </a:rPr>
              <a:t> </a:t>
            </a:r>
            <a:r>
              <a:rPr lang="en-US" dirty="0">
                <a:solidFill>
                  <a:srgbClr val="E74C39"/>
                </a:solidFill>
                <a:latin typeface="Franklin Gothic Book"/>
              </a:rPr>
              <a:t>2017</a:t>
            </a:r>
            <a:r>
              <a:rPr lang="en-US" dirty="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a:solidFill>
                  <a:srgbClr val="202945"/>
                </a:solidFill>
                <a:latin typeface="Franklin Gothic Book"/>
              </a:rPr>
              <a:t>Rutgers University-New Brunswick</a:t>
            </a:r>
            <a:endParaRPr lang="en-US" sz="2200" b="1" dirty="0">
              <a:solidFill>
                <a:srgbClr val="202945"/>
              </a:solidFill>
              <a:latin typeface="Franklin Gothic Book"/>
            </a:endParaRPr>
          </a:p>
          <a:p>
            <a:pPr algn="ctr" eaLnBrk="1" hangingPunct="1">
              <a:lnSpc>
                <a:spcPct val="80000"/>
              </a:lnSpc>
              <a:spcBef>
                <a:spcPct val="10000"/>
              </a:spcBef>
              <a:buClr>
                <a:schemeClr val="tx2"/>
              </a:buClr>
              <a:defRPr/>
            </a:pPr>
            <a:r>
              <a:rPr lang="en-US" sz="1800" b="1">
                <a:solidFill>
                  <a:schemeClr val="tx2">
                    <a:lumMod val="50000"/>
                  </a:schemeClr>
                </a:solidFill>
                <a:latin typeface="Franklin Gothic Book"/>
              </a:rPr>
              <a:t>N=3,352</a:t>
            </a:r>
            <a:endParaRPr lang="en-US" sz="18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a:solidFill>
                  <a:schemeClr val="tx2">
                    <a:lumMod val="50000"/>
                  </a:schemeClr>
                </a:solidFill>
                <a:latin typeface="Franklin Gothic Book"/>
              </a:rPr>
              <a:t>Public Universities - medium</a:t>
            </a:r>
            <a:endParaRPr lang="en-US" sz="2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1800" b="1">
                <a:solidFill>
                  <a:schemeClr val="tx2">
                    <a:lumMod val="50000"/>
                  </a:schemeClr>
                </a:solidFill>
                <a:latin typeface="Franklin Gothic Book"/>
              </a:rPr>
              <a:t>N=16,080</a:t>
            </a:r>
            <a:endParaRPr lang="en-US" sz="1800" b="1" dirty="0">
              <a:solidFill>
                <a:schemeClr val="tx2">
                  <a:lumMod val="50000"/>
                </a:schemeClr>
              </a:solidFill>
              <a:latin typeface="Franklin Gothic Book"/>
            </a:endParaRPr>
          </a:p>
        </p:txBody>
      </p:sp>
      <p:sp>
        <p:nvSpPr>
          <p:cNvPr id="10" name="TextBox 9"/>
          <p:cNvSpPr txBox="1"/>
          <p:nvPr/>
        </p:nvSpPr>
        <p:spPr>
          <a:xfrm>
            <a:off x="0" y="0"/>
            <a:ext cx="990600" cy="1016000"/>
          </a:xfrm>
          <a:prstGeom prst="rect">
            <a:avLst/>
          </a:prstGeom>
          <a:solidFill>
            <a:schemeClr val="accent5">
              <a:lumMod val="40000"/>
              <a:lumOff val="60000"/>
            </a:schemeClr>
          </a:solidFill>
          <a:ln>
            <a:noFill/>
          </a:ln>
        </p:spPr>
        <p:txBody>
          <a:bodyPr>
            <a:spAutoFit/>
          </a:bodyPr>
          <a:lstStyle/>
          <a:p>
            <a:pPr>
              <a:defRPr/>
            </a:pPr>
            <a:endParaRPr lang="en-US" dirty="0"/>
          </a:p>
          <a:p>
            <a:pPr>
              <a:defRPr/>
            </a:pPr>
            <a:endParaRPr lang="en-US" dirty="0"/>
          </a:p>
          <a:p>
            <a:pPr>
              <a:defRPr/>
            </a:pPr>
            <a:endParaRPr lang="en-US" dirty="0"/>
          </a:p>
        </p:txBody>
      </p:sp>
      <p:sp>
        <p:nvSpPr>
          <p:cNvPr id="6" name="TextBox 5"/>
          <p:cNvSpPr txBox="1"/>
          <p:nvPr/>
        </p:nvSpPr>
        <p:spPr>
          <a:xfrm>
            <a:off x="7010400" y="5798344"/>
            <a:ext cx="1752600" cy="1016000"/>
          </a:xfrm>
          <a:prstGeom prst="rect">
            <a:avLst/>
          </a:prstGeom>
          <a:solidFill>
            <a:schemeClr val="accent5">
              <a:lumMod val="40000"/>
              <a:lumOff val="60000"/>
            </a:schemeClr>
          </a:solidFill>
        </p:spPr>
        <p:txBody>
          <a:bodyPr wrap="square">
            <a:spAutoFit/>
          </a:bodyPr>
          <a:lstStyle/>
          <a:p>
            <a:pPr>
              <a:defRPr/>
            </a:pPr>
            <a:endParaRPr lang="en-US" dirty="0"/>
          </a:p>
          <a:p>
            <a:pPr>
              <a:defRPr/>
            </a:pPr>
            <a:endParaRPr lang="en-US" dirty="0"/>
          </a:p>
          <a:p>
            <a:pPr>
              <a:defRPr/>
            </a:pPr>
            <a:endParaRPr lang="en-US" dirty="0"/>
          </a:p>
        </p:txBody>
      </p:sp>
    </p:spTree>
    <p:extLst>
      <p:ext uri="{BB962C8B-B14F-4D97-AF65-F5344CB8AC3E}">
        <p14:creationId xmlns:p14="http://schemas.microsoft.com/office/powerpoint/2010/main" val="2791149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br>
              <a:rPr lang="en-US" dirty="0">
                <a:solidFill>
                  <a:schemeClr val="tx1"/>
                </a:solidFill>
              </a:rPr>
            </a:br>
            <a:r>
              <a:rPr lang="en-US" dirty="0">
                <a:solidFill>
                  <a:srgbClr val="202945"/>
                </a:solidFill>
                <a:latin typeface="Franklin Gothic Book"/>
              </a:rPr>
              <a:t>College Acceptance</a:t>
            </a:r>
            <a:br>
              <a:rPr lang="en-US" dirty="0">
                <a:solidFill>
                  <a:schemeClr val="tx1"/>
                </a:solidFill>
              </a:rPr>
            </a:br>
            <a:br>
              <a:rPr lang="en-US" sz="1600" dirty="0">
                <a:solidFill>
                  <a:schemeClr val="tx1"/>
                </a:solidFill>
              </a:rPr>
            </a:br>
            <a:endParaRPr lang="en-US" sz="1600" dirty="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10</a:t>
            </a:fld>
            <a:endParaRPr lang="en-US" dirty="0">
              <a:solidFill>
                <a:srgbClr val="202945"/>
              </a:solidFill>
            </a:endParaRPr>
          </a:p>
        </p:txBody>
      </p:sp>
      <p:graphicFrame>
        <p:nvGraphicFramePr>
          <p:cNvPr id="9" name="First choice"/>
          <p:cNvGraphicFramePr/>
          <p:nvPr>
            <p:extLst>
              <p:ext uri="{D42A27DB-BD31-4B8C-83A1-F6EECF244321}">
                <p14:modId xmlns:p14="http://schemas.microsoft.com/office/powerpoint/2010/main" val="2610282585"/>
              </p:ext>
            </p:extLst>
          </p:nvPr>
        </p:nvGraphicFramePr>
        <p:xfrm>
          <a:off x="3276600" y="1048209"/>
          <a:ext cx="5867400" cy="5486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Accepted by first choice"/>
          <p:cNvGraphicFramePr/>
          <p:nvPr>
            <p:extLst>
              <p:ext uri="{D42A27DB-BD31-4B8C-83A1-F6EECF244321}">
                <p14:modId xmlns:p14="http://schemas.microsoft.com/office/powerpoint/2010/main" val="3921620348"/>
              </p:ext>
            </p:extLst>
          </p:nvPr>
        </p:nvGraphicFramePr>
        <p:xfrm>
          <a:off x="152400" y="1676400"/>
          <a:ext cx="3429000" cy="4724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3193"/>
          </a:xfrm>
          <a:prstGeom prst="rect">
            <a:avLst/>
          </a:prstGeom>
          <a:noFill/>
        </p:spPr>
        <p:txBody>
          <a:bodyPr wrap="square" rtlCol="0" anchor="t">
            <a:spAutoFit/>
          </a:bodyPr>
          <a:lstStyle/>
          <a:p>
            <a:r>
              <a:rPr lang="en-US" sz="2150" b="1" dirty="0">
                <a:solidFill>
                  <a:srgbClr val="E74C39"/>
                </a:solidFill>
                <a:latin typeface="Franklin Gothic Book"/>
              </a:rPr>
              <a:t>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this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college</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your</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3763947987"/>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11</a:t>
            </a:fld>
            <a:endParaRPr lang="en-US" dirty="0">
              <a:solidFill>
                <a:srgbClr val="202945"/>
              </a:solidFill>
            </a:endParaRPr>
          </a:p>
        </p:txBody>
      </p:sp>
      <p:sp>
        <p:nvSpPr>
          <p:cNvPr id="5" name="Rectangle 6"/>
          <p:cNvSpPr>
            <a:spLocks noChangeArrowheads="1"/>
          </p:cNvSpPr>
          <p:nvPr/>
        </p:nvSpPr>
        <p:spPr bwMode="auto">
          <a:xfrm>
            <a:off x="2514600" y="6211669"/>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latin typeface="+mn-lt"/>
              </a:rPr>
              <a:t>     </a:t>
            </a:r>
            <a:r>
              <a:rPr lang="en-US" sz="1200" dirty="0">
                <a:solidFill>
                  <a:srgbClr val="202945"/>
                </a:solidFill>
                <a:latin typeface="+mn-lt"/>
              </a:rPr>
              <a:t>Somewhat Important         Somewhat Important</a:t>
            </a:r>
          </a:p>
        </p:txBody>
      </p:sp>
      <p:sp>
        <p:nvSpPr>
          <p:cNvPr id="12" name="Rectangle 11"/>
          <p:cNvSpPr/>
          <p:nvPr/>
        </p:nvSpPr>
        <p:spPr bwMode="auto">
          <a:xfrm>
            <a:off x="2667000" y="6682917"/>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674004"/>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br>
              <a:rPr lang="en-US" sz="2150" b="1" kern="0" dirty="0">
                <a:solidFill>
                  <a:srgbClr val="E74C39"/>
                </a:solidFill>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258448811"/>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a:solidFill>
                  <a:schemeClr val="bg2"/>
                </a:solidFill>
                <a:latin typeface="Franklin Gothic Book"/>
              </a:rPr>
              <a:t>College Choice</a:t>
            </a:r>
            <a:endParaRPr lang="en-US" sz="2150" dirty="0">
              <a:solidFill>
                <a:schemeClr val="bg2"/>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12</a:t>
            </a:fld>
            <a:endParaRPr lang="en-US" dirty="0">
              <a:solidFill>
                <a:srgbClr val="202945"/>
              </a:solidFill>
            </a:endParaRPr>
          </a:p>
        </p:txBody>
      </p:sp>
      <p:sp>
        <p:nvSpPr>
          <p:cNvPr id="5" name="Rectangle 6"/>
          <p:cNvSpPr>
            <a:spLocks noChangeArrowheads="1"/>
          </p:cNvSpPr>
          <p:nvPr/>
        </p:nvSpPr>
        <p:spPr bwMode="auto">
          <a:xfrm>
            <a:off x="2438400" y="6019800"/>
            <a:ext cx="34290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latin typeface="+mn-lt"/>
              </a:rPr>
              <a:t>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solidFill>
                  <a:srgbClr val="202945"/>
                </a:solidFill>
                <a:latin typeface="+mn-lt"/>
              </a:rPr>
              <a:t>     Somewhat Important         Somewhat Important</a:t>
            </a:r>
          </a:p>
        </p:txBody>
      </p:sp>
      <p:sp>
        <p:nvSpPr>
          <p:cNvPr id="12" name="Rectangle 11"/>
          <p:cNvSpPr/>
          <p:nvPr/>
        </p:nvSpPr>
        <p:spPr bwMode="auto">
          <a:xfrm>
            <a:off x="41910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nchor="t">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br>
              <a:rPr lang="en-US" sz="2160" b="1" kern="0" dirty="0">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607259436"/>
              </p:ext>
            </p:extLst>
          </p:nvPr>
        </p:nvGraphicFramePr>
        <p:xfrm>
          <a:off x="152400" y="1295400"/>
          <a:ext cx="8744919"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13</a:t>
            </a:fld>
            <a:endParaRPr lang="en-US" dirty="0">
              <a:solidFill>
                <a:srgbClr val="202945"/>
              </a:solidFill>
            </a:endParaRPr>
          </a:p>
        </p:txBody>
      </p:sp>
      <p:sp>
        <p:nvSpPr>
          <p:cNvPr id="5" name="Rectangle 6"/>
          <p:cNvSpPr>
            <a:spLocks noChangeArrowheads="1"/>
          </p:cNvSpPr>
          <p:nvPr/>
        </p:nvSpPr>
        <p:spPr bwMode="auto">
          <a:xfrm>
            <a:off x="2514600" y="6105293"/>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2667000" y="6410093"/>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562493"/>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10093"/>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562493"/>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128465464"/>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College Choice</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14</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32004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303072412"/>
              </p:ext>
            </p:extLst>
          </p:nvPr>
        </p:nvGraphicFramePr>
        <p:xfrm>
          <a:off x="152400" y="15240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a:solidFill>
                  <a:srgbClr val="202945"/>
                </a:solidFill>
                <a:latin typeface="Franklin Gothic Book"/>
              </a:rPr>
              <a:t>College Choice</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15</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419600"/>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
        <p:nvSpPr>
          <p:cNvPr id="5"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Financing College </a:t>
            </a:r>
            <a:endParaRPr lang="en-US" kern="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br>
              <a:rPr lang="en-US" dirty="0">
                <a:solidFill>
                  <a:schemeClr val="tx1"/>
                </a:solidFill>
              </a:rPr>
            </a:br>
            <a:r>
              <a:rPr lang="en-US" dirty="0">
                <a:solidFill>
                  <a:srgbClr val="202945"/>
                </a:solidFill>
                <a:latin typeface="Franklin Gothic Book"/>
              </a:rPr>
              <a:t>Financing College</a:t>
            </a:r>
            <a:br>
              <a:rPr lang="en-US" dirty="0">
                <a:solidFill>
                  <a:schemeClr val="tx1"/>
                </a:solidFill>
              </a:rPr>
            </a:br>
            <a:r>
              <a:rPr lang="en-US" sz="2150" dirty="0">
                <a:solidFill>
                  <a:srgbClr val="E74C39"/>
                </a:solidFill>
                <a:latin typeface="Franklin Gothic Book"/>
              </a:rPr>
              <a:t>Students’ first-year funding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solidFill>
                  <a:srgbClr val="202945"/>
                </a:solidFill>
              </a:rPr>
              <a:pPr algn="r"/>
              <a:t>17</a:t>
            </a:fld>
            <a:endParaRPr lang="en-US" dirty="0">
              <a:solidFill>
                <a:srgbClr val="202945"/>
              </a:solidFill>
            </a:endParaRPr>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1261760933"/>
              </p:ext>
            </p:extLst>
          </p:nvPr>
        </p:nvGraphicFramePr>
        <p:xfrm>
          <a:off x="152400" y="1600200"/>
          <a:ext cx="8229600" cy="468235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br>
              <a:rPr lang="en-US" dirty="0">
                <a:solidFill>
                  <a:schemeClr val="tx1"/>
                </a:solidFill>
              </a:rPr>
            </a:br>
            <a:r>
              <a:rPr lang="en-US" dirty="0">
                <a:solidFill>
                  <a:srgbClr val="202945"/>
                </a:solidFill>
                <a:latin typeface="Franklin Gothic Book"/>
              </a:rPr>
              <a:t>Financing College</a:t>
            </a:r>
            <a:br>
              <a:rPr lang="en-US" dirty="0">
                <a:solidFill>
                  <a:schemeClr val="tx1"/>
                </a:solidFill>
              </a:rPr>
            </a:br>
            <a:r>
              <a:rPr lang="en-US" sz="2150" b="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18</a:t>
            </a:fld>
            <a:endParaRPr lang="en-US" dirty="0">
              <a:solidFill>
                <a:srgbClr val="202945"/>
              </a:solidFill>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348801070"/>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165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br>
              <a:rPr lang="en-US" dirty="0">
                <a:solidFill>
                  <a:schemeClr val="tx1"/>
                </a:solidFill>
              </a:rPr>
            </a:br>
            <a:r>
              <a:rPr lang="en-US" dirty="0">
                <a:solidFill>
                  <a:srgbClr val="202945"/>
                </a:solidFill>
                <a:latin typeface="Franklin Gothic Book"/>
              </a:rPr>
              <a:t>Financing College</a:t>
            </a:r>
            <a:br>
              <a:rPr lang="en-US" dirty="0">
                <a:solidFill>
                  <a:schemeClr val="tx1"/>
                </a:solidFill>
              </a:rPr>
            </a:br>
            <a:r>
              <a:rPr lang="en-US" sz="2150" dirty="0">
                <a:solidFill>
                  <a:srgbClr val="E74C39"/>
                </a:solidFill>
                <a:latin typeface="Franklin Gothic Book"/>
              </a:rPr>
              <a:t>Do you have any concern about your ability</a:t>
            </a:r>
            <a:br>
              <a:rPr lang="en-US" sz="2160" dirty="0">
                <a:solidFill>
                  <a:schemeClr val="tx1"/>
                </a:solidFill>
              </a:rPr>
            </a:br>
            <a:r>
              <a:rPr lang="en-US" sz="2150" dirty="0">
                <a:solidFill>
                  <a:srgbClr val="E74C39"/>
                </a:solidFill>
                <a:latin typeface="Franklin Gothic Book"/>
              </a:rPr>
              <a:t> to finance your college education?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19</a:t>
            </a:fld>
            <a:endParaRPr lang="en-US" dirty="0">
              <a:solidFill>
                <a:srgbClr val="202945"/>
              </a:solidFill>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1915761926"/>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  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a:solidFill>
                  <a:srgbClr val="E74C39"/>
                </a:solidFill>
                <a:latin typeface="Franklin Gothic Book"/>
              </a:rPr>
              <a:t>Knowledge, skills and abilities</a:t>
            </a: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a:p>
        </p:txBody>
      </p:sp>
      <p:sp>
        <p:nvSpPr>
          <p:cNvPr id="11" name="TextBox 10"/>
          <p:cNvSpPr txBox="1"/>
          <p:nvPr/>
        </p:nvSpPr>
        <p:spPr>
          <a:xfrm>
            <a:off x="0" y="0"/>
            <a:ext cx="9144000" cy="1046440"/>
          </a:xfrm>
          <a:prstGeom prst="rect">
            <a:avLst/>
          </a:prstGeom>
          <a:solidFill>
            <a:srgbClr val="E74C39"/>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FIRST-YEAR 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22225" algn="ctr">
            <a:solidFill>
              <a:schemeClr val="bg2"/>
            </a:solidFill>
            <a:round/>
            <a:headEnd/>
            <a:tailEnd/>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295400" y="4648200"/>
            <a:ext cx="6172200" cy="1752600"/>
          </a:xfrm>
        </p:spPr>
        <p:txBody>
          <a:bodyPr/>
          <a:lstStyle/>
          <a:p>
            <a:r>
              <a:rPr lang="en-US" dirty="0">
                <a:solidFill>
                  <a:srgbClr val="E74C39"/>
                </a:solidFill>
                <a:latin typeface="Franklin Gothic Book"/>
              </a:rPr>
              <a:t>Understanding students’ established behaviors in high school helps foster skills, knowledge, and abilities in the curriculum and co-curriculum.</a:t>
            </a:r>
          </a:p>
        </p:txBody>
      </p:sp>
      <p:sp>
        <p:nvSpPr>
          <p:cNvPr id="4" name="Rectangle 2"/>
          <p:cNvSpPr txBox="1">
            <a:spLocks noChangeArrowheads="1"/>
          </p:cNvSpPr>
          <p:nvPr/>
        </p:nvSpPr>
        <p:spPr bwMode="auto">
          <a:xfrm>
            <a:off x="20444"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High School Experiences</a:t>
            </a:r>
            <a:endParaRPr lang="en-US" kern="0"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High School Experiences</a:t>
            </a:r>
            <a:br>
              <a:rPr lang="en-US" dirty="0">
                <a:solidFill>
                  <a:schemeClr val="tx1"/>
                </a:solidFill>
              </a:rPr>
            </a:br>
            <a:r>
              <a:rPr lang="en-US" sz="2150" dirty="0">
                <a:solidFill>
                  <a:srgbClr val="E74C39"/>
                </a:solidFill>
                <a:latin typeface="Franklin Gothic Book"/>
              </a:rPr>
              <a:t>Please mark which of the following courses you have completed.</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21</a:t>
            </a:fld>
            <a:endParaRPr lang="en-US" dirty="0">
              <a:solidFill>
                <a:srgbClr val="202945"/>
              </a:solidFill>
            </a:endParaRPr>
          </a:p>
        </p:txBody>
      </p:sp>
      <p:graphicFrame>
        <p:nvGraphicFramePr>
          <p:cNvPr id="5" name="Course completion"/>
          <p:cNvGraphicFramePr>
            <a:graphicFrameLocks noGrp="1"/>
          </p:cNvGraphicFramePr>
          <p:nvPr>
            <p:ph idx="1"/>
            <p:extLst>
              <p:ext uri="{D42A27DB-BD31-4B8C-83A1-F6EECF244321}">
                <p14:modId xmlns:p14="http://schemas.microsoft.com/office/powerpoint/2010/main" val="1715344053"/>
              </p:ext>
            </p:extLst>
          </p:nvPr>
        </p:nvGraphicFramePr>
        <p:xfrm>
          <a:off x="608012" y="1447800"/>
          <a:ext cx="79248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22</a:t>
            </a:fld>
            <a:endParaRPr lang="en-US" dirty="0">
              <a:solidFill>
                <a:srgbClr val="202945"/>
              </a:solidFill>
            </a:endParaRPr>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Your 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3092979437"/>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br>
              <a:rPr lang="en-US" dirty="0">
                <a:solidFill>
                  <a:schemeClr val="tx1"/>
                </a:solidFill>
              </a:rPr>
            </a:br>
            <a:br>
              <a:rPr lang="en-US" sz="1600" dirty="0">
                <a:solidFill>
                  <a:schemeClr val="tx1"/>
                </a:solidFill>
              </a:rPr>
            </a:br>
            <a:r>
              <a:rPr lang="en-US" sz="1600" i="1" dirty="0">
                <a:solidFill>
                  <a:schemeClr val="tx1"/>
                </a:solidFill>
                <a:latin typeface="Franklin Gothic Book"/>
              </a:rPr>
              <a:t> </a:t>
            </a:r>
            <a:r>
              <a:rPr lang="en-US" sz="1600" i="1" dirty="0">
                <a:solidFill>
                  <a:srgbClr val="E74C39"/>
                </a:solidFill>
                <a:latin typeface="Franklin Gothic Book"/>
              </a:rPr>
              <a:t>Habits of Mind </a:t>
            </a:r>
            <a:r>
              <a:rPr lang="en-US" sz="1600" dirty="0">
                <a:solidFill>
                  <a:srgbClr val="E74C39"/>
                </a:solidFill>
                <a:latin typeface="Franklin Gothic Book"/>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600" b="1" u="sng" dirty="0">
                <a:solidFill>
                  <a:schemeClr val="bg2"/>
                </a:solidFill>
                <a:latin typeface="Franklin Gothic Book"/>
              </a:rPr>
              <a:t>Construct Items</a:t>
            </a:r>
            <a:endParaRPr lang="en-US" sz="1200" u="sng" dirty="0">
              <a:solidFill>
                <a:srgbClr val="202945"/>
              </a:solidFill>
              <a:latin typeface="Franklin Gothic Book"/>
            </a:endParaRPr>
          </a:p>
          <a:p>
            <a:pPr marL="171450" indent="-171450">
              <a:buFont typeface="Arial"/>
              <a:buChar char="•"/>
              <a:defRPr/>
            </a:pPr>
            <a:endParaRPr lang="en-US" sz="1200" b="1" dirty="0">
              <a:solidFill>
                <a:schemeClr val="bg2"/>
              </a:solidFill>
              <a:latin typeface="Franklin Gothic Book"/>
            </a:endParaRPr>
          </a:p>
          <a:p>
            <a:pPr marL="171450" indent="-171450">
              <a:buFont typeface="Arial"/>
              <a:buChar char="•"/>
              <a:defRPr/>
            </a:pPr>
            <a:r>
              <a:rPr lang="en-US" sz="1200" b="1" dirty="0">
                <a:solidFill>
                  <a:schemeClr val="bg2"/>
                </a:solidFill>
                <a:latin typeface="Franklin Gothic Book"/>
              </a:rPr>
              <a:t>Support your opinions with a logical argument</a:t>
            </a:r>
          </a:p>
          <a:p>
            <a:pPr marL="171450" indent="-171450">
              <a:buFont typeface="Arial"/>
              <a:buChar char="•"/>
              <a:defRPr/>
            </a:pPr>
            <a:r>
              <a:rPr lang="en-US" sz="1200" b="1" dirty="0">
                <a:solidFill>
                  <a:schemeClr val="bg2"/>
                </a:solidFill>
                <a:latin typeface="Franklin Gothic Book"/>
              </a:rPr>
              <a:t>Seek solutions to problems and explain them to others</a:t>
            </a:r>
          </a:p>
          <a:p>
            <a:pPr marL="171450" indent="-171450">
              <a:buFont typeface="Arial"/>
              <a:buChar char="•"/>
              <a:defRPr/>
            </a:pPr>
            <a:r>
              <a:rPr lang="en-US" sz="1200" b="1" dirty="0">
                <a:solidFill>
                  <a:schemeClr val="bg2"/>
                </a:solidFill>
                <a:latin typeface="Franklin Gothic Book"/>
              </a:rPr>
              <a:t>Seek alternative solutions to a problem</a:t>
            </a:r>
          </a:p>
          <a:p>
            <a:pPr marL="171450" indent="-171450">
              <a:buFont typeface="Arial"/>
              <a:buChar char="•"/>
              <a:defRPr/>
            </a:pPr>
            <a:r>
              <a:rPr lang="en-US" sz="1200" b="1" dirty="0">
                <a:solidFill>
                  <a:schemeClr val="bg2"/>
                </a:solidFill>
                <a:latin typeface="Franklin Gothic Book"/>
              </a:rPr>
              <a:t>Evaluate the quality or reliability of information you received</a:t>
            </a:r>
          </a:p>
          <a:p>
            <a:pPr marL="171450" indent="-171450">
              <a:buFont typeface="Arial"/>
              <a:buChar char="•"/>
              <a:defRPr/>
            </a:pPr>
            <a:r>
              <a:rPr lang="en-US" sz="1200" b="1" dirty="0">
                <a:solidFill>
                  <a:schemeClr val="bg2"/>
                </a:solidFill>
                <a:latin typeface="Franklin Gothic Book"/>
              </a:rPr>
              <a:t>Ask questions in class</a:t>
            </a:r>
          </a:p>
          <a:p>
            <a:pPr marL="171450" indent="-171450">
              <a:buFont typeface="Arial"/>
              <a:buChar char="•"/>
              <a:defRPr/>
            </a:pPr>
            <a:r>
              <a:rPr lang="en-US" sz="1200" b="1" dirty="0">
                <a:solidFill>
                  <a:schemeClr val="bg2"/>
                </a:solidFill>
                <a:latin typeface="Franklin Gothic Book"/>
              </a:rPr>
              <a:t>Take a risk because you felt you had more to gain</a:t>
            </a:r>
          </a:p>
          <a:p>
            <a:pPr marL="171450" indent="-171450">
              <a:buFont typeface="Arial"/>
              <a:buChar char="•"/>
              <a:defRPr/>
            </a:pPr>
            <a:r>
              <a:rPr lang="en-US" sz="1200" b="1" dirty="0">
                <a:solidFill>
                  <a:schemeClr val="bg2"/>
                </a:solidFill>
                <a:latin typeface="Franklin Gothic Book"/>
              </a:rPr>
              <a:t>Seek feedback on your academic work </a:t>
            </a:r>
          </a:p>
          <a:p>
            <a:pPr marL="171450" indent="-171450">
              <a:buFont typeface="Arial"/>
              <a:buChar char="•"/>
              <a:defRPr/>
            </a:pPr>
            <a:r>
              <a:rPr lang="en-US" sz="1200" b="1" dirty="0">
                <a:solidFill>
                  <a:schemeClr val="bg2"/>
                </a:solidFill>
                <a:latin typeface="Franklin Gothic Book"/>
              </a:rPr>
              <a:t>Explore topics on your own, even though it was not required for a class</a:t>
            </a:r>
          </a:p>
          <a:p>
            <a:pPr marL="171450" indent="-171450">
              <a:buFont typeface="Arial"/>
              <a:buChar char="•"/>
              <a:defRPr/>
            </a:pPr>
            <a:r>
              <a:rPr lang="en-US" sz="1200" b="1" dirty="0">
                <a:solidFill>
                  <a:schemeClr val="bg2"/>
                </a:solidFill>
                <a:latin typeface="Franklin Gothic Book"/>
              </a:rPr>
              <a:t>Revise your papers to improve your writing</a:t>
            </a:r>
          </a:p>
          <a:p>
            <a:pPr marL="171450" indent="-171450">
              <a:buFont typeface="Arial"/>
              <a:buChar char="•"/>
              <a:defRPr/>
            </a:pPr>
            <a:r>
              <a:rPr lang="en-US" sz="1200" b="1" dirty="0">
                <a:solidFill>
                  <a:schemeClr val="bg2"/>
                </a:solidFill>
                <a:latin typeface="Franklin Gothic Book"/>
              </a:rPr>
              <a:t>Look up scientific research articles and resources</a:t>
            </a:r>
          </a:p>
          <a:p>
            <a:pPr marL="171450" indent="-171450">
              <a:buFont typeface="Arial"/>
              <a:buChar char="•"/>
              <a:defRPr/>
            </a:pPr>
            <a:r>
              <a:rPr lang="en-US" sz="1200" b="1" dirty="0">
                <a:solidFill>
                  <a:schemeClr val="bg2"/>
                </a:solidFill>
                <a:latin typeface="Franklin Gothic Book"/>
              </a:rPr>
              <a:t>Accept mistakes as part of the learning process</a:t>
            </a: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833621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3191645572"/>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410200" y="2514600"/>
            <a:ext cx="3505200" cy="35560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marL="119063">
              <a:buFont typeface="Arial" charset="0"/>
              <a:buChar char="•"/>
              <a:defRPr/>
            </a:pPr>
            <a:r>
              <a:rPr lang="en-US" sz="1400" b="1" dirty="0">
                <a:solidFill>
                  <a:srgbClr val="202945"/>
                </a:solidFill>
                <a:latin typeface="Franklin Gothic Book"/>
              </a:rPr>
              <a:t> Tolerance of others with different beliefs</a:t>
            </a:r>
          </a:p>
          <a:p>
            <a:pPr marL="119063">
              <a:buFont typeface="Arial" charset="0"/>
              <a:buChar char="•"/>
              <a:defRPr/>
            </a:pPr>
            <a:r>
              <a:rPr lang="en-US" sz="1400" b="1" dirty="0">
                <a:solidFill>
                  <a:srgbClr val="202945"/>
                </a:solidFill>
                <a:latin typeface="Franklin Gothic Book"/>
              </a:rPr>
              <a:t> Ability to work cooperatively with diverse</a:t>
            </a:r>
          </a:p>
          <a:p>
            <a:pPr marL="119063">
              <a:defRPr/>
            </a:pPr>
            <a:r>
              <a:rPr lang="en-US" sz="1400" b="1" dirty="0">
                <a:solidFill>
                  <a:srgbClr val="202945"/>
                </a:solidFill>
                <a:latin typeface="Franklin Gothic Book"/>
              </a:rPr>
              <a:t>  people</a:t>
            </a:r>
          </a:p>
          <a:p>
            <a:pPr marL="119063">
              <a:buFont typeface="Arial" charset="0"/>
              <a:buChar char="•"/>
              <a:defRPr/>
            </a:pPr>
            <a:r>
              <a:rPr lang="en-US" sz="1400" b="1" dirty="0">
                <a:solidFill>
                  <a:srgbClr val="202945"/>
                </a:solidFill>
                <a:latin typeface="Franklin Gothic Book"/>
              </a:rPr>
              <a:t> Ability to discuss and negotiate</a:t>
            </a:r>
          </a:p>
          <a:p>
            <a:pPr marL="119063">
              <a:defRPr/>
            </a:pPr>
            <a:r>
              <a:rPr lang="en-US" sz="1400" b="1" dirty="0">
                <a:solidFill>
                  <a:srgbClr val="202945"/>
                </a:solidFill>
                <a:latin typeface="Franklin Gothic Book"/>
              </a:rPr>
              <a:t>  controversial issues</a:t>
            </a:r>
          </a:p>
          <a:p>
            <a:pPr marL="119063">
              <a:buFont typeface="Arial" charset="0"/>
              <a:buChar char="•"/>
              <a:defRPr/>
            </a:pPr>
            <a:r>
              <a:rPr lang="en-US" sz="1400" b="1" dirty="0">
                <a:solidFill>
                  <a:srgbClr val="202945"/>
                </a:solidFill>
                <a:latin typeface="Franklin Gothic Book"/>
              </a:rPr>
              <a:t> Openness to having my views challenged</a:t>
            </a:r>
          </a:p>
          <a:p>
            <a:pPr marL="119063">
              <a:buFont typeface="Arial" charset="0"/>
              <a:buChar char="•"/>
              <a:defRPr/>
            </a:pPr>
            <a:r>
              <a:rPr lang="en-US" sz="1400" b="1" dirty="0">
                <a:solidFill>
                  <a:srgbClr val="202945"/>
                </a:solidFill>
                <a:latin typeface="Franklin Gothic Book"/>
              </a:rPr>
              <a:t> Ability to see the world from someone</a:t>
            </a:r>
          </a:p>
          <a:p>
            <a:pPr marL="119063">
              <a:defRPr/>
            </a:pPr>
            <a:r>
              <a:rPr lang="en-US" sz="1400" b="1" dirty="0">
                <a:solidFill>
                  <a:srgbClr val="202945"/>
                </a:solidFill>
                <a:latin typeface="Franklin Gothic Book"/>
              </a:rPr>
              <a:t>  else's perspective</a:t>
            </a: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Orientation</a:t>
            </a:r>
            <a:br>
              <a:rPr lang="en-US" sz="2800" b="1" kern="0" dirty="0">
                <a:latin typeface="+mj-lt"/>
                <a:ea typeface="+mj-ea"/>
                <a:cs typeface="+mj-cs"/>
              </a:rPr>
            </a:br>
            <a:br>
              <a:rPr lang="en-US" sz="1600" b="1" kern="0" dirty="0">
                <a:latin typeface="+mj-lt"/>
                <a:ea typeface="+mj-ea"/>
                <a:cs typeface="+mj-cs"/>
              </a:rPr>
            </a:br>
            <a:r>
              <a:rPr lang="en-US" sz="1600" b="1" i="1" kern="0" dirty="0">
                <a:solidFill>
                  <a:srgbClr val="E74C39"/>
                </a:solidFill>
                <a:latin typeface="Franklin Gothic Book"/>
                <a:ea typeface="+mj-ea"/>
                <a:cs typeface="+mj-cs"/>
              </a:rPr>
              <a:t>Pluralistic Orientation </a:t>
            </a:r>
            <a:r>
              <a:rPr lang="en-US" sz="1600" b="1" kern="0" dirty="0">
                <a:solidFill>
                  <a:srgbClr val="E74C39"/>
                </a:solidFill>
                <a:latin typeface="Franklin Gothic Book"/>
                <a:ea typeface="+mj-ea"/>
                <a:cs typeface="+mj-cs"/>
              </a:rPr>
              <a:t>measures skills and dispositions appropriate for </a:t>
            </a:r>
            <a:br>
              <a:rPr lang="en-US" sz="1600" b="1" kern="0" dirty="0">
                <a:latin typeface="+mj-lt"/>
                <a:ea typeface="+mj-ea"/>
                <a:cs typeface="+mj-cs"/>
              </a:rPr>
            </a:br>
            <a:r>
              <a:rPr lang="en-US" sz="1600" b="1" kern="0" dirty="0">
                <a:solidFill>
                  <a:srgbClr val="E74C39"/>
                </a:solidFill>
                <a:latin typeface="Franklin Gothic Book"/>
                <a:ea typeface="+mj-ea"/>
                <a:cs typeface="+mj-cs"/>
              </a:rPr>
              <a:t>living and working in a diverse society.</a:t>
            </a: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23</a:t>
            </a:fld>
            <a:endParaRPr lang="en-US" dirty="0">
              <a:solidFill>
                <a:srgbClr val="202945"/>
              </a:solidFill>
            </a:endParaRPr>
          </a:p>
        </p:txBody>
      </p:sp>
    </p:spTree>
    <p:extLst>
      <p:ext uri="{BB962C8B-B14F-4D97-AF65-F5344CB8AC3E}">
        <p14:creationId xmlns:p14="http://schemas.microsoft.com/office/powerpoint/2010/main" val="1410732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24</a:t>
            </a:fld>
            <a:endParaRPr lang="en-US" dirty="0">
              <a:solidFill>
                <a:srgbClr val="202945"/>
              </a:solidFill>
            </a:endParaRPr>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422688947"/>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882900" cy="20574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a:buFont typeface="Arial" charset="0"/>
              <a:buChar char="•"/>
              <a:defRPr/>
            </a:pPr>
            <a:r>
              <a:rPr lang="en-US" sz="1400" b="1" dirty="0">
                <a:solidFill>
                  <a:srgbClr val="202945"/>
                </a:solidFill>
                <a:latin typeface="Franklin Gothic Book"/>
              </a:rPr>
              <a:t> Self-rated academic ability</a:t>
            </a:r>
          </a:p>
          <a:p>
            <a:pPr algn="just">
              <a:buFont typeface="Arial" charset="0"/>
              <a:buChar char="•"/>
              <a:defRPr/>
            </a:pPr>
            <a:r>
              <a:rPr lang="en-US" sz="1400" b="1" dirty="0">
                <a:solidFill>
                  <a:srgbClr val="202945"/>
                </a:solidFill>
                <a:latin typeface="Franklin Gothic Book"/>
              </a:rPr>
              <a:t> Self-rated mathematical ability</a:t>
            </a:r>
          </a:p>
          <a:p>
            <a:pPr>
              <a:buFont typeface="Arial" charset="0"/>
              <a:buChar char="•"/>
              <a:defRPr/>
            </a:pPr>
            <a:r>
              <a:rPr lang="en-US" sz="1400" b="1" dirty="0">
                <a:solidFill>
                  <a:srgbClr val="202945"/>
                </a:solidFill>
                <a:latin typeface="Franklin Gothic Book"/>
              </a:rPr>
              <a:t> Self-rated self-confidence (intellectual)</a:t>
            </a:r>
          </a:p>
          <a:p>
            <a:pPr algn="just">
              <a:buFont typeface="Arial" charset="0"/>
              <a:buChar char="•"/>
              <a:defRPr/>
            </a:pPr>
            <a:r>
              <a:rPr lang="en-US" sz="1400" b="1" dirty="0">
                <a:solidFill>
                  <a:srgbClr val="202945"/>
                </a:solidFill>
                <a:latin typeface="Franklin Gothic Book"/>
              </a:rPr>
              <a:t> Self-rated drive to achieve</a:t>
            </a:r>
          </a:p>
          <a:p>
            <a:pPr algn="just">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2"/>
                </a:solidFill>
                <a:latin typeface="Franklin Gothic Book"/>
                <a:ea typeface="+mj-ea"/>
                <a:cs typeface="+mj-cs"/>
              </a:rPr>
              <a:t>Academic Self-Concept</a:t>
            </a:r>
            <a:br>
              <a:rPr lang="en-US" sz="2800" b="1" kern="0" dirty="0">
                <a:latin typeface="+mj-lt"/>
                <a:ea typeface="+mj-ea"/>
                <a:cs typeface="+mj-cs"/>
              </a:rPr>
            </a:br>
            <a:r>
              <a:rPr lang="en-US" sz="1600" b="1" i="1" kern="0" dirty="0">
                <a:latin typeface="Franklin Gothic Book"/>
                <a:ea typeface="+mj-ea"/>
                <a:cs typeface="+mj-cs"/>
              </a:rPr>
              <a:t> </a:t>
            </a:r>
            <a:br>
              <a:rPr lang="en-US" sz="1600" b="1" i="1" kern="0" dirty="0">
                <a:latin typeface="+mj-lt"/>
                <a:ea typeface="+mj-ea"/>
                <a:cs typeface="+mj-cs"/>
              </a:rPr>
            </a:br>
            <a:r>
              <a:rPr lang="en-US" sz="1600" b="1" kern="0" dirty="0">
                <a:solidFill>
                  <a:srgbClr val="E74C39"/>
                </a:solidFill>
                <a:latin typeface="Franklin Gothic Book"/>
                <a:ea typeface="+mj-ea"/>
                <a:cs typeface="+mj-cs"/>
              </a:rPr>
              <a:t>Self-awareness and confidence in academic environments help students learn by encouraging their intellectual inquiry. </a:t>
            </a:r>
            <a:r>
              <a:rPr lang="en-US" sz="1600" b="1" i="1" kern="0" dirty="0">
                <a:solidFill>
                  <a:srgbClr val="E74C39"/>
                </a:solidFill>
                <a:latin typeface="Franklin Gothic Book"/>
                <a:ea typeface="+mj-ea"/>
                <a:cs typeface="+mj-cs"/>
              </a:rPr>
              <a:t>Academic Self-Concept </a:t>
            </a:r>
            <a:r>
              <a:rPr lang="en-US" sz="1600" b="1" kern="0" dirty="0">
                <a:solidFill>
                  <a:srgbClr val="E74C39"/>
                </a:solidFill>
                <a:latin typeface="Franklin Gothic Book"/>
                <a:ea typeface="+mj-ea"/>
                <a:cs typeface="+mj-cs"/>
              </a:rPr>
              <a:t>is a unified measure </a:t>
            </a:r>
          </a:p>
          <a:p>
            <a:pPr algn="ctr" eaLnBrk="1" hangingPunct="1">
              <a:defRPr/>
            </a:pPr>
            <a:r>
              <a:rPr lang="en-US" sz="1600" b="1" kern="0" dirty="0">
                <a:solidFill>
                  <a:srgbClr val="E74C39"/>
                </a:solidFill>
                <a:latin typeface="Franklin Gothic Book"/>
                <a:ea typeface="+mj-ea"/>
                <a:cs typeface="+mj-cs"/>
              </a:rPr>
              <a:t>of students’ beliefs about their abilities and confidence in academic environments.</a:t>
            </a:r>
          </a:p>
        </p:txBody>
      </p:sp>
    </p:spTree>
    <p:extLst>
      <p:ext uri="{BB962C8B-B14F-4D97-AF65-F5344CB8AC3E}">
        <p14:creationId xmlns:p14="http://schemas.microsoft.com/office/powerpoint/2010/main" val="2861175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Engagement</a:t>
            </a:r>
            <a:br>
              <a:rPr lang="en-US" sz="1600" dirty="0">
                <a:solidFill>
                  <a:schemeClr val="tx1"/>
                </a:solidFill>
              </a:rPr>
            </a:br>
            <a:br>
              <a:rPr lang="en-US" sz="1600" dirty="0">
                <a:solidFill>
                  <a:schemeClr val="tx1"/>
                </a:solidFill>
              </a:rPr>
            </a:br>
            <a:r>
              <a:rPr lang="en-US" sz="1600" dirty="0">
                <a:solidFill>
                  <a:srgbClr val="E74C39"/>
                </a:solidFill>
                <a:latin typeface="Franklin Gothic Book"/>
              </a:rPr>
              <a:t>Engaged citizens are a critical element in the functioning of our democratic society. </a:t>
            </a:r>
            <a:br>
              <a:rPr lang="en-US" sz="1600" dirty="0">
                <a:solidFill>
                  <a:schemeClr val="tx1"/>
                </a:solidFill>
              </a:rPr>
            </a:br>
            <a:r>
              <a:rPr lang="en-US" sz="1600" i="1" dirty="0">
                <a:solidFill>
                  <a:srgbClr val="E74C39"/>
                </a:solidFill>
                <a:latin typeface="Franklin Gothic Book"/>
              </a:rPr>
              <a:t>Civic Engagement </a:t>
            </a:r>
            <a:r>
              <a:rPr lang="en-US" sz="1600" dirty="0">
                <a:solidFill>
                  <a:srgbClr val="E74C39"/>
                </a:solidFill>
                <a:latin typeface="Franklin Gothic Book"/>
              </a:rPr>
              <a:t>measures the extent to which students are motivated and </a:t>
            </a:r>
            <a:br>
              <a:rPr lang="en-US" sz="1600" dirty="0">
                <a:solidFill>
                  <a:schemeClr val="tx1"/>
                </a:solidFill>
              </a:rPr>
            </a:br>
            <a:r>
              <a:rPr lang="en-US" sz="1600" dirty="0">
                <a:solidFill>
                  <a:srgbClr val="E74C39"/>
                </a:solidFill>
                <a:latin typeface="Franklin Gothic Book"/>
              </a:rPr>
              <a:t>involved 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3384582844"/>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25</a:t>
            </a:fld>
            <a:endParaRPr lang="en-US" dirty="0">
              <a:solidFill>
                <a:srgbClr val="202945"/>
              </a:solidFill>
            </a:endParaRPr>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73042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solidFill>
                  <a:srgbClr val="202945"/>
                </a:solidFill>
              </a:rPr>
              <a:pPr/>
              <a:t>26</a:t>
            </a:fld>
            <a:endParaRPr lang="en-US" dirty="0">
              <a:solidFill>
                <a:srgbClr val="202945"/>
              </a:solidFill>
            </a:endParaRPr>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Wellness</a:t>
            </a:r>
            <a:br>
              <a:rPr lang="en-US" dirty="0">
                <a:solidFill>
                  <a:schemeClr val="tx1"/>
                </a:solidFill>
              </a:rPr>
            </a:br>
            <a:br>
              <a:rPr lang="en-US" sz="1600" dirty="0">
                <a:solidFill>
                  <a:schemeClr val="tx1"/>
                </a:solidFill>
              </a:rPr>
            </a:br>
            <a:r>
              <a:rPr lang="en-US" sz="1600" dirty="0">
                <a:solidFill>
                  <a:srgbClr val="E74C39"/>
                </a:solidFill>
                <a:latin typeface="Franklin Gothic Book"/>
              </a:rPr>
              <a:t>Students’ physical and emotional well-being can affect many important aspects of the student experience including academic performance and persistence. These items gauge student behaviors, attitudes, and experiences related to health and wellness.</a:t>
            </a: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3365987023"/>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I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1767083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724400"/>
            <a:ext cx="6400800" cy="1752600"/>
          </a:xfrm>
        </p:spPr>
        <p:txBody>
          <a:bodyPr/>
          <a:lstStyle/>
          <a:p>
            <a:pPr>
              <a:spcBef>
                <a:spcPct val="0"/>
              </a:spcBef>
            </a:pPr>
            <a:r>
              <a:rPr lang="en-US" dirty="0">
                <a:solidFill>
                  <a:srgbClr val="E74C39"/>
                </a:solidFill>
                <a:latin typeface="Franklin Gothic Book"/>
              </a:rPr>
              <a:t>These items illustrate students’ academic preparation.</a:t>
            </a:r>
          </a:p>
        </p:txBody>
      </p:sp>
      <p:sp>
        <p:nvSpPr>
          <p:cNvPr id="5" name="Rectangle 2"/>
          <p:cNvSpPr txBox="1">
            <a:spLocks noChangeArrowheads="1"/>
          </p:cNvSpPr>
          <p:nvPr/>
        </p:nvSpPr>
        <p:spPr bwMode="auto">
          <a:xfrm>
            <a:off x="0" y="25908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College Preparation</a:t>
            </a:r>
            <a:endParaRPr lang="en-US" kern="0"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br>
              <a:rPr lang="en-US" dirty="0">
                <a:solidFill>
                  <a:schemeClr val="tx1"/>
                </a:solidFill>
              </a:rPr>
            </a:br>
            <a:r>
              <a:rPr lang="en-US" dirty="0">
                <a:solidFill>
                  <a:srgbClr val="202945"/>
                </a:solidFill>
                <a:latin typeface="Franklin Gothic Book"/>
              </a:rPr>
              <a:t>Summer Bridge Program</a:t>
            </a:r>
            <a:br>
              <a:rPr lang="en-US" dirty="0">
                <a:solidFill>
                  <a:schemeClr val="tx1"/>
                </a:solidFill>
              </a:rPr>
            </a:br>
            <a:r>
              <a:rPr lang="en-US" sz="2150" dirty="0">
                <a:solidFill>
                  <a:srgbClr val="E74C39"/>
                </a:solidFill>
                <a:latin typeface="Franklin Gothic Book"/>
              </a:rPr>
              <a:t>How many weeks this summer did you participate in a bridge program at this institution?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28</a:t>
            </a:fld>
            <a:endParaRPr lang="en-US" dirty="0">
              <a:solidFill>
                <a:srgbClr val="202945"/>
              </a:solidFill>
            </a:endParaRPr>
          </a:p>
        </p:txBody>
      </p:sp>
      <p:graphicFrame>
        <p:nvGraphicFramePr>
          <p:cNvPr id="5" name="Placement"/>
          <p:cNvGraphicFramePr>
            <a:graphicFrameLocks noGrp="1"/>
          </p:cNvGraphicFramePr>
          <p:nvPr>
            <p:ph idx="1"/>
            <p:extLst>
              <p:ext uri="{D42A27DB-BD31-4B8C-83A1-F6EECF244321}">
                <p14:modId xmlns:p14="http://schemas.microsoft.com/office/powerpoint/2010/main" val="2329724243"/>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133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br>
              <a:rPr lang="en-US" dirty="0">
                <a:solidFill>
                  <a:schemeClr val="tx1"/>
                </a:solidFill>
              </a:rPr>
            </a:br>
            <a:r>
              <a:rPr lang="en-US" dirty="0">
                <a:solidFill>
                  <a:srgbClr val="202945"/>
                </a:solidFill>
                <a:latin typeface="Franklin Gothic Book"/>
              </a:rPr>
              <a:t>Science/Research Self-Efficacy</a:t>
            </a:r>
            <a:br>
              <a:rPr lang="en-US" dirty="0">
                <a:solidFill>
                  <a:schemeClr val="tx1"/>
                </a:solidFill>
              </a:rPr>
            </a:br>
            <a:r>
              <a:rPr lang="en-US" sz="2150" dirty="0">
                <a:solidFill>
                  <a:srgbClr val="E74C39"/>
                </a:solidFill>
                <a:latin typeface="Franklin Gothic Book"/>
              </a:rPr>
              <a:t>How confident are you that you can do the following?</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29</a:t>
            </a:fld>
            <a:endParaRPr lang="en-US" dirty="0">
              <a:solidFill>
                <a:srgbClr val="202945"/>
              </a:solidFill>
            </a:endParaRPr>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467261964"/>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Absolutely Confident             Absolutely Confident</a:t>
            </a:r>
          </a:p>
          <a:p>
            <a:pPr>
              <a:defRPr/>
            </a:pPr>
            <a:r>
              <a:rPr lang="en-US" sz="1200" dirty="0">
                <a:solidFill>
                  <a:srgbClr val="202945"/>
                </a:solidFill>
                <a:latin typeface="+mn-lt"/>
              </a:rPr>
              <a:t>     Very Confident                       Very Confident</a:t>
            </a:r>
          </a:p>
        </p:txBody>
      </p:sp>
      <p:sp>
        <p:nvSpPr>
          <p:cNvPr id="8" name="Rectangle 7"/>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484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2038285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a:xfrm>
            <a:off x="3175" y="1"/>
            <a:ext cx="9140825" cy="609600"/>
          </a:xfrm>
        </p:spPr>
        <p:txBody>
          <a:bodyPr/>
          <a:lstStyle/>
          <a:p>
            <a:pPr eaLnBrk="1" hangingPunct="1">
              <a:defRPr/>
            </a:pPr>
            <a:r>
              <a:rPr lang="en-US" dirty="0">
                <a:solidFill>
                  <a:srgbClr val="202945"/>
                </a:solidFill>
                <a:latin typeface="Franklin Gothic Book" panose="020B0503020102020204" pitchFamily="34" charset="0"/>
              </a:rPr>
              <a:t>Table of Contents</a:t>
            </a:r>
          </a:p>
        </p:txBody>
      </p:sp>
      <p:sp>
        <p:nvSpPr>
          <p:cNvPr id="8" name="Content Placeholder 7"/>
          <p:cNvSpPr>
            <a:spLocks noGrp="1"/>
          </p:cNvSpPr>
          <p:nvPr>
            <p:ph idx="1"/>
          </p:nvPr>
        </p:nvSpPr>
        <p:spPr>
          <a:xfrm>
            <a:off x="1371600" y="685800"/>
            <a:ext cx="6858000" cy="6169025"/>
          </a:xfrm>
        </p:spPr>
        <p:txBody>
          <a:bodyPr numCol="2"/>
          <a:lstStyle/>
          <a:p>
            <a:pPr eaLnBrk="1" hangingPunct="1">
              <a:spcBef>
                <a:spcPts val="400"/>
              </a:spcBef>
              <a:buClr>
                <a:srgbClr val="7680AC"/>
              </a:buClr>
              <a:buNone/>
              <a:defRPr/>
            </a:pPr>
            <a:r>
              <a:rPr lang="en-US" sz="1600" u="sng" dirty="0">
                <a:solidFill>
                  <a:srgbClr val="202945"/>
                </a:solidFill>
                <a:latin typeface="Franklin Gothic Book"/>
              </a:rPr>
              <a:t>Demographics</a:t>
            </a:r>
          </a:p>
          <a:p>
            <a:pPr indent="-284163" eaLnBrk="1" hangingPunct="1">
              <a:spcBef>
                <a:spcPts val="400"/>
              </a:spcBef>
              <a:buClr>
                <a:srgbClr val="7680AC"/>
              </a:buClr>
              <a:buNone/>
              <a:defRPr/>
            </a:pPr>
            <a:r>
              <a:rPr lang="en-US" sz="1600" b="0" dirty="0">
                <a:solidFill>
                  <a:srgbClr val="E74C39"/>
                </a:solidFill>
                <a:latin typeface="Franklin Gothic Book"/>
              </a:rPr>
              <a:t> </a:t>
            </a:r>
            <a:r>
              <a:rPr lang="en-US" sz="1400" u="sng" dirty="0">
                <a:solidFill>
                  <a:schemeClr val="bg2"/>
                </a:solidFill>
                <a:latin typeface="Franklin Gothic Book"/>
                <a:hlinkClick r:id="rId3" action="ppaction://hlinksldjump"/>
              </a:rPr>
              <a:t>Sex </a:t>
            </a:r>
            <a:endParaRPr lang="en-US" sz="1400" u="sng" dirty="0">
              <a:solidFill>
                <a:schemeClr val="bg2"/>
              </a:solidFill>
              <a:latin typeface="Franklin Gothic Book"/>
            </a:endParaRPr>
          </a:p>
          <a:p>
            <a:pPr indent="-225425" eaLnBrk="1" hangingPunct="1">
              <a:spcBef>
                <a:spcPts val="400"/>
              </a:spcBef>
              <a:buClr>
                <a:srgbClr val="7680AC"/>
              </a:buClr>
              <a:buNone/>
              <a:defRPr/>
            </a:pPr>
            <a:r>
              <a:rPr lang="en-US" sz="1400" u="sng" dirty="0">
                <a:solidFill>
                  <a:schemeClr val="bg2"/>
                </a:solidFill>
                <a:latin typeface="Franklin Gothic Book"/>
                <a:hlinkClick r:id="rId4" action="ppaction://hlinksldjump"/>
              </a:rPr>
              <a:t>Race/Ethnicity</a:t>
            </a:r>
            <a:endParaRPr lang="en-US" sz="1400" u="sng" dirty="0">
              <a:solidFill>
                <a:schemeClr val="bg2"/>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5" action="ppaction://hlinksldjump"/>
              </a:rPr>
              <a:t>Distance from Home</a:t>
            </a:r>
            <a:endParaRPr lang="en-US" sz="1400" dirty="0">
              <a:solidFill>
                <a:srgbClr val="E74C39"/>
              </a:solidFill>
              <a:latin typeface="Franklin Gothic Book"/>
            </a:endParaRPr>
          </a:p>
          <a:p>
            <a:pPr eaLnBrk="1" hangingPunct="1">
              <a:spcBef>
                <a:spcPts val="400"/>
              </a:spcBef>
              <a:buClr>
                <a:srgbClr val="7680AC"/>
              </a:buClr>
              <a:buNone/>
              <a:defRPr/>
            </a:pPr>
            <a:endParaRPr lang="en-US" sz="700" dirty="0">
              <a:solidFill>
                <a:schemeClr val="tx2">
                  <a:lumMod val="50000"/>
                </a:schemeClr>
              </a:solidFill>
              <a:latin typeface="Franklin Gothic Book"/>
            </a:endParaRPr>
          </a:p>
          <a:p>
            <a:pPr eaLnBrk="1" hangingPunct="1">
              <a:spcBef>
                <a:spcPts val="400"/>
              </a:spcBef>
              <a:buClr>
                <a:srgbClr val="7680AC"/>
              </a:buClr>
              <a:buNone/>
              <a:defRPr/>
            </a:pPr>
            <a:r>
              <a:rPr lang="en-US" sz="1600" u="sng" dirty="0">
                <a:solidFill>
                  <a:srgbClr val="202945"/>
                </a:solidFill>
                <a:latin typeface="Franklin Gothic Book"/>
                <a:hlinkClick r:id="rId6" action="ppaction://hlinksldjump"/>
              </a:rPr>
              <a:t>College Admissions Decisions</a:t>
            </a:r>
            <a:endParaRPr lang="en-US" sz="1600" u="sng" dirty="0">
              <a:solidFill>
                <a:srgbClr val="202945"/>
              </a:solidFill>
              <a:latin typeface="Franklin Gothic Book"/>
            </a:endParaRPr>
          </a:p>
          <a:p>
            <a:pPr eaLnBrk="1" hangingPunct="1">
              <a:spcBef>
                <a:spcPts val="400"/>
              </a:spcBef>
              <a:buClr>
                <a:srgbClr val="7680AC"/>
              </a:buClr>
              <a:buNone/>
              <a:defRPr/>
            </a:pPr>
            <a:r>
              <a:rPr lang="en-US" sz="1600" b="0" dirty="0">
                <a:solidFill>
                  <a:schemeClr val="tx2">
                    <a:lumMod val="50000"/>
                  </a:schemeClr>
                </a:solidFill>
                <a:latin typeface="Franklin Gothic Book"/>
              </a:rPr>
              <a:t>   </a:t>
            </a:r>
            <a:r>
              <a:rPr lang="en-US" sz="1400" dirty="0">
                <a:solidFill>
                  <a:srgbClr val="E74C39"/>
                </a:solidFill>
                <a:latin typeface="Franklin Gothic Book"/>
                <a:hlinkClick r:id="rId7" action="ppaction://hlinksldjump"/>
              </a:rPr>
              <a:t>College Applications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8" action="ppaction://hlinksldjump"/>
              </a:rPr>
              <a:t>Accepted/Attending First Choice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9" action="ppaction://hlinksldjump"/>
              </a:rPr>
              <a:t>Reasons for Attending College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0" action="ppaction://hlinksldjump"/>
              </a:rPr>
              <a:t>Reasons for Attending </a:t>
            </a:r>
            <a:r>
              <a:rPr lang="en-US" sz="1400" i="1" u="sng" dirty="0">
                <a:solidFill>
                  <a:srgbClr val="E74C39"/>
                </a:solidFill>
                <a:latin typeface="Franklin Gothic Book"/>
                <a:hlinkClick r:id="rId10" action="ppaction://hlinksldjump"/>
              </a:rPr>
              <a:t>This</a:t>
            </a:r>
            <a:r>
              <a:rPr lang="en-US" sz="1400" dirty="0">
                <a:solidFill>
                  <a:srgbClr val="E74C39"/>
                </a:solidFill>
                <a:latin typeface="Franklin Gothic Book"/>
                <a:hlinkClick r:id="rId10" action="ppaction://hlinksldjump"/>
              </a:rPr>
              <a:t> College</a:t>
            </a:r>
            <a:endParaRPr lang="en-US" sz="1400" dirty="0">
              <a:solidFill>
                <a:srgbClr val="E74C39"/>
              </a:solidFill>
              <a:latin typeface="Franklin Gothic Book"/>
            </a:endParaRPr>
          </a:p>
          <a:p>
            <a:pPr lvl="1" eaLnBrk="1" hangingPunct="1">
              <a:spcBef>
                <a:spcPts val="400"/>
              </a:spcBef>
              <a:buClr>
                <a:srgbClr val="7680AC"/>
              </a:buClr>
              <a:buNone/>
              <a:defRPr/>
            </a:pPr>
            <a:endParaRPr lang="en-US" sz="1400" dirty="0">
              <a:solidFill>
                <a:schemeClr val="tx2">
                  <a:lumMod val="50000"/>
                </a:schemeClr>
              </a:solidFill>
              <a:latin typeface="Franklin Gothic Book"/>
            </a:endParaRPr>
          </a:p>
          <a:p>
            <a:pPr eaLnBrk="1" hangingPunct="1">
              <a:spcBef>
                <a:spcPts val="400"/>
              </a:spcBef>
              <a:buClr>
                <a:srgbClr val="7680AC"/>
              </a:buClr>
              <a:buNone/>
              <a:defRPr/>
            </a:pPr>
            <a:r>
              <a:rPr lang="en-US" sz="1400" u="sng" dirty="0">
                <a:solidFill>
                  <a:srgbClr val="202945"/>
                </a:solidFill>
                <a:latin typeface="Franklin Gothic Book"/>
                <a:hlinkClick r:id="rId11" action="ppaction://hlinksldjump"/>
              </a:rPr>
              <a:t>Financing College</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a:solidFill>
                  <a:srgbClr val="E74C39"/>
                </a:solidFill>
                <a:latin typeface="Franklin Gothic Book"/>
                <a:hlinkClick r:id="rId12" action="ppaction://hlinksldjump"/>
              </a:rPr>
              <a:t>Funding Sources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3" action="ppaction://hlinksldjump"/>
              </a:rPr>
              <a:t>Financial Aid</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4" action="ppaction://hlinksldjump"/>
              </a:rPr>
              <a:t>Ability to Finance Education</a:t>
            </a:r>
            <a:r>
              <a:rPr lang="en-US" sz="1400" dirty="0">
                <a:solidFill>
                  <a:srgbClr val="E74C39"/>
                </a:solidFill>
                <a:latin typeface="Franklin Gothic Book"/>
              </a:rPr>
              <a:t> </a:t>
            </a:r>
            <a:endParaRPr lang="en-US" sz="1400" u="sng" dirty="0">
              <a:solidFill>
                <a:schemeClr val="tx2">
                  <a:lumMod val="50000"/>
                </a:schemeClr>
              </a:solidFill>
              <a:latin typeface="Franklin Gothic Book"/>
            </a:endParaRPr>
          </a:p>
          <a:p>
            <a:pPr eaLnBrk="1" hangingPunct="1">
              <a:spcBef>
                <a:spcPts val="400"/>
              </a:spcBef>
              <a:buClr>
                <a:srgbClr val="7680AC"/>
              </a:buClr>
              <a:buNone/>
              <a:defRPr/>
            </a:pPr>
            <a:endParaRPr lang="en-US" sz="1400" u="sng" dirty="0">
              <a:solidFill>
                <a:schemeClr val="tx2">
                  <a:lumMod val="50000"/>
                </a:schemeClr>
              </a:solidFill>
              <a:latin typeface="Franklin Gothic Book"/>
            </a:endParaRPr>
          </a:p>
          <a:p>
            <a:pPr eaLnBrk="1" hangingPunct="1">
              <a:spcBef>
                <a:spcPts val="400"/>
              </a:spcBef>
              <a:buClr>
                <a:srgbClr val="7680AC"/>
              </a:buClr>
              <a:buNone/>
              <a:defRPr/>
            </a:pPr>
            <a:r>
              <a:rPr lang="en-US" sz="1400" u="sng" dirty="0">
                <a:solidFill>
                  <a:srgbClr val="202945"/>
                </a:solidFill>
                <a:latin typeface="Franklin Gothic Book"/>
                <a:hlinkClick r:id="rId15" action="ppaction://hlinksldjump"/>
              </a:rPr>
              <a:t>High School Experiences</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b="0" dirty="0">
                <a:solidFill>
                  <a:srgbClr val="E74C39"/>
                </a:solidFill>
                <a:latin typeface="Franklin Gothic Book"/>
              </a:rPr>
              <a:t> </a:t>
            </a:r>
            <a:r>
              <a:rPr lang="en-US" sz="1400" dirty="0">
                <a:solidFill>
                  <a:srgbClr val="E74C39"/>
                </a:solidFill>
                <a:latin typeface="Franklin Gothic Book"/>
                <a:hlinkClick r:id="rId16" action="ppaction://hlinksldjump"/>
              </a:rPr>
              <a:t>Academic Preparation</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7" action="ppaction://hlinksldjump"/>
              </a:rPr>
              <a:t>Habits of Mind </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8" action="ppaction://hlinksldjump"/>
              </a:rPr>
              <a:t>Pluralistic Orientation </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9" action="ppaction://hlinksldjump"/>
              </a:rPr>
              <a:t>Academic Self-Concept</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20" action="ppaction://hlinksldjump"/>
              </a:rPr>
              <a:t>Civic Engagement</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21" action="ppaction://hlinksldjump"/>
              </a:rPr>
              <a:t>Health and Wellness</a:t>
            </a:r>
            <a:endParaRPr lang="en-US" sz="1400" dirty="0">
              <a:solidFill>
                <a:srgbClr val="767FAC"/>
              </a:solidFill>
              <a:latin typeface="Franklin Gothic Book"/>
            </a:endParaRPr>
          </a:p>
          <a:p>
            <a:pPr eaLnBrk="1" hangingPunct="1">
              <a:spcBef>
                <a:spcPct val="30000"/>
              </a:spcBef>
              <a:buClr>
                <a:srgbClr val="7680AC"/>
              </a:buClr>
              <a:buNone/>
              <a:defRPr/>
            </a:pPr>
            <a:r>
              <a:rPr lang="en-US" sz="1400" u="sng" dirty="0">
                <a:solidFill>
                  <a:srgbClr val="202945"/>
                </a:solidFill>
                <a:latin typeface="Franklin Gothic Book"/>
                <a:hlinkClick r:id="rId22" action="ppaction://hlinksldjump"/>
              </a:rPr>
              <a:t>College Preparation</a:t>
            </a:r>
            <a:endParaRPr lang="en-US" sz="1400" u="sng" dirty="0">
              <a:solidFill>
                <a:srgbClr val="202945"/>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dirty="0">
                <a:solidFill>
                  <a:srgbClr val="E74C39"/>
                </a:solidFill>
                <a:latin typeface="Franklin Gothic Book"/>
                <a:hlinkClick r:id="rId23" action="ppaction://hlinksldjump"/>
              </a:rPr>
              <a:t>Summer Bridge Program</a:t>
            </a:r>
            <a:endParaRPr lang="en-US" sz="1400" dirty="0">
              <a:solidFill>
                <a:srgbClr val="E74C39"/>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dirty="0">
                <a:solidFill>
                  <a:srgbClr val="E74C39"/>
                </a:solidFill>
                <a:latin typeface="Franklin Gothic Book"/>
                <a:hlinkClick r:id="rId24" action="ppaction://hlinksldjump"/>
              </a:rPr>
              <a:t>Science/Research Self-Efficacy</a:t>
            </a:r>
            <a:endParaRPr lang="en-US" sz="1400" dirty="0">
              <a:solidFill>
                <a:srgbClr val="E74C39"/>
              </a:solidFill>
              <a:latin typeface="Franklin Gothic Book"/>
            </a:endParaRPr>
          </a:p>
          <a:p>
            <a:pPr indent="-223838" eaLnBrk="1" hangingPunct="1">
              <a:spcBef>
                <a:spcPct val="30000"/>
              </a:spcBef>
              <a:buClr>
                <a:srgbClr val="7680AC"/>
              </a:buClr>
              <a:buNone/>
              <a:defRPr/>
            </a:pPr>
            <a:r>
              <a:rPr lang="en-US" sz="1400" u="sng" dirty="0">
                <a:solidFill>
                  <a:schemeClr val="bg1"/>
                </a:solidFill>
                <a:latin typeface="Franklin Gothic Book"/>
                <a:hlinkClick r:id="rId25" action="ppaction://hlinksldjump"/>
              </a:rPr>
              <a:t>Remedial Class</a:t>
            </a:r>
            <a:r>
              <a:rPr lang="en-US" sz="1400" u="sng" dirty="0">
                <a:solidFill>
                  <a:schemeClr val="bg1"/>
                </a:solidFill>
                <a:latin typeface="Franklin Gothic Book"/>
              </a:rPr>
              <a:t>es</a:t>
            </a:r>
          </a:p>
          <a:p>
            <a:pPr eaLnBrk="1" hangingPunct="1">
              <a:spcBef>
                <a:spcPct val="30000"/>
              </a:spcBef>
              <a:buClr>
                <a:srgbClr val="7680AC"/>
              </a:buClr>
              <a:buNone/>
              <a:defRPr/>
            </a:pPr>
            <a:endParaRPr lang="en-US" sz="1400" u="sng" dirty="0">
              <a:solidFill>
                <a:schemeClr val="bg1"/>
              </a:solidFill>
            </a:endParaRPr>
          </a:p>
          <a:p>
            <a:pPr eaLnBrk="1" hangingPunct="1">
              <a:spcBef>
                <a:spcPct val="30000"/>
              </a:spcBef>
              <a:buClr>
                <a:srgbClr val="7680AC"/>
              </a:buClr>
              <a:buNone/>
              <a:defRPr/>
            </a:pPr>
            <a:r>
              <a:rPr lang="en-US" sz="1400" u="sng" dirty="0">
                <a:solidFill>
                  <a:srgbClr val="202945"/>
                </a:solidFill>
                <a:latin typeface="Franklin Gothic Book"/>
                <a:hlinkClick r:id="rId26" action="ppaction://hlinksldjump"/>
              </a:rPr>
              <a:t>Expectations for College: Major and Career</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a:solidFill>
                  <a:srgbClr val="E74C39"/>
                </a:solidFill>
                <a:latin typeface="Franklin Gothic Book"/>
                <a:hlinkClick r:id="rId27" action="ppaction://hlinksldjump"/>
              </a:rPr>
              <a:t>Intended Major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28" action="ppaction://hlinksldjump"/>
              </a:rPr>
              <a:t>Pre-Med or Pre-Law</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29" action="ppaction://hlinksldjump"/>
              </a:rPr>
              <a:t>Intended Career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30" action="ppaction://hlinksldjump"/>
              </a:rPr>
              <a:t>Time-to-Degree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31" action="ppaction://hlinksldjump"/>
              </a:rPr>
              <a:t>Degree Aspirations</a:t>
            </a:r>
            <a:endParaRPr lang="en-US" sz="1400" dirty="0">
              <a:solidFill>
                <a:srgbClr val="E74C39"/>
              </a:solidFill>
              <a:latin typeface="Franklin Gothic Book"/>
            </a:endParaRPr>
          </a:p>
          <a:p>
            <a:pPr eaLnBrk="1" hangingPunct="1">
              <a:spcBef>
                <a:spcPct val="30000"/>
              </a:spcBef>
              <a:buClr>
                <a:srgbClr val="7680AC"/>
              </a:buClr>
              <a:buNone/>
              <a:defRPr/>
            </a:pPr>
            <a:endParaRPr lang="en-US" sz="1800" u="sng" dirty="0">
              <a:solidFill>
                <a:schemeClr val="tx2">
                  <a:lumMod val="50000"/>
                </a:schemeClr>
              </a:solidFill>
            </a:endParaRPr>
          </a:p>
          <a:p>
            <a:pPr eaLnBrk="1" hangingPunct="1">
              <a:spcBef>
                <a:spcPct val="30000"/>
              </a:spcBef>
              <a:buClr>
                <a:srgbClr val="7680AC"/>
              </a:buClr>
              <a:buNone/>
              <a:defRPr/>
            </a:pPr>
            <a:r>
              <a:rPr lang="en-US" sz="1400" u="sng" dirty="0">
                <a:solidFill>
                  <a:srgbClr val="202945"/>
                </a:solidFill>
                <a:latin typeface="Franklin Gothic Book"/>
                <a:hlinkClick r:id="rId32" action="ppaction://hlinksldjump"/>
              </a:rPr>
              <a:t>Expectations for College Life</a:t>
            </a:r>
            <a:endParaRPr lang="en-US" sz="1400" dirty="0">
              <a:solidFill>
                <a:srgbClr val="E74C39"/>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a:solidFill>
                  <a:srgbClr val="E74C39"/>
                </a:solidFill>
                <a:latin typeface="Franklin Gothic Book"/>
                <a:hlinkClick r:id="rId33" action="ppaction://hlinksldjump"/>
              </a:rPr>
              <a:t>Engagement</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34" action="ppaction://hlinksldjump"/>
              </a:rPr>
              <a:t>Academic Behaviors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35" action="ppaction://hlinksldjump"/>
              </a:rPr>
              <a:t>Student Mobility</a:t>
            </a:r>
            <a:endParaRPr lang="en-US" sz="1400" dirty="0">
              <a:solidFill>
                <a:srgbClr val="E74C39"/>
              </a:solidFill>
              <a:latin typeface="Franklin Gothic Book"/>
            </a:endParaRPr>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br>
              <a:rPr lang="en-US" dirty="0">
                <a:solidFill>
                  <a:schemeClr val="tx1"/>
                </a:solidFill>
              </a:rPr>
            </a:br>
            <a:r>
              <a:rPr lang="en-US" dirty="0">
                <a:solidFill>
                  <a:srgbClr val="202945"/>
                </a:solidFill>
                <a:latin typeface="Franklin Gothic Book"/>
              </a:rPr>
              <a:t>Remedial Work</a:t>
            </a:r>
            <a:br>
              <a:rPr lang="en-US" dirty="0">
                <a:solidFill>
                  <a:schemeClr val="tx1"/>
                </a:solidFill>
              </a:rPr>
            </a:br>
            <a:r>
              <a:rPr lang="en-US" sz="2150" dirty="0">
                <a:solidFill>
                  <a:srgbClr val="E74C39"/>
                </a:solidFill>
                <a:latin typeface="Franklin Gothic Book"/>
              </a:rPr>
              <a:t>Do you feel you will need remedial work in any of the following subjects?</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30</a:t>
            </a:fld>
            <a:endParaRPr lang="en-US" dirty="0">
              <a:solidFill>
                <a:srgbClr val="202945"/>
              </a:solidFill>
            </a:endParaRPr>
          </a:p>
        </p:txBody>
      </p:sp>
      <p:graphicFrame>
        <p:nvGraphicFramePr>
          <p:cNvPr id="5" name="Remedial"/>
          <p:cNvGraphicFramePr>
            <a:graphicFrameLocks noGrp="1"/>
          </p:cNvGraphicFramePr>
          <p:nvPr>
            <p:ph idx="1"/>
            <p:extLst>
              <p:ext uri="{D42A27DB-BD31-4B8C-83A1-F6EECF244321}">
                <p14:modId xmlns:p14="http://schemas.microsoft.com/office/powerpoint/2010/main" val="1780784438"/>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749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95800"/>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Expectations for College:</a:t>
            </a:r>
            <a:br>
              <a:rPr lang="en-US" dirty="0">
                <a:solidFill>
                  <a:schemeClr val="tx1"/>
                </a:solidFill>
              </a:rPr>
            </a:br>
            <a:r>
              <a:rPr lang="en-US" dirty="0">
                <a:solidFill>
                  <a:srgbClr val="202945"/>
                </a:solidFill>
                <a:latin typeface="Franklin Gothic Book"/>
              </a:rPr>
              <a:t>Major and Career</a:t>
            </a:r>
            <a:endParaRPr lang="en-US" kern="0"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solidFill>
                  <a:srgbClr val="202945"/>
                </a:solidFill>
              </a:rPr>
              <a:pPr algn="r" eaLnBrk="1" hangingPunct="1"/>
              <a:t>32</a:t>
            </a:fld>
            <a:endParaRPr lang="en-US" sz="1200" u="none" dirty="0">
              <a:solidFill>
                <a:srgbClr val="202945"/>
              </a:solidFill>
            </a:endParaRPr>
          </a:p>
        </p:txBody>
      </p:sp>
      <p:sp>
        <p:nvSpPr>
          <p:cNvPr id="50182" name="Rectangle 2"/>
          <p:cNvSpPr>
            <a:spLocks noGrp="1" noChangeArrowheads="1"/>
          </p:cNvSpPr>
          <p:nvPr>
            <p:ph type="title" idx="4294967295"/>
          </p:nvPr>
        </p:nvSpPr>
        <p:spPr/>
        <p:txBody>
          <a:bodyPr/>
          <a:lstStyle/>
          <a:p>
            <a:pPr eaLnBrk="1" hangingPunct="1">
              <a:defRPr/>
            </a:pPr>
            <a:br>
              <a:rPr lang="en-US" sz="1600" dirty="0">
                <a:solidFill>
                  <a:schemeClr val="tx1"/>
                </a:solidFill>
              </a:rPr>
            </a:br>
            <a:r>
              <a:rPr lang="en-US" dirty="0">
                <a:solidFill>
                  <a:srgbClr val="202945"/>
                </a:solidFill>
                <a:latin typeface="Franklin Gothic Book"/>
              </a:rPr>
              <a:t>Expectations: Major</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1111727831"/>
              </p:ext>
            </p:extLst>
          </p:nvPr>
        </p:nvGraphicFramePr>
        <p:xfrm>
          <a:off x="228597" y="1676400"/>
          <a:ext cx="8686802" cy="4105838"/>
        </p:xfrm>
        <a:graphic>
          <a:graphicData uri="http://schemas.openxmlformats.org/drawingml/2006/table">
            <a:tbl>
              <a:tblPr/>
              <a:tblGrid>
                <a:gridCol w="2080255">
                  <a:extLst>
                    <a:ext uri="{9D8B030D-6E8A-4147-A177-3AD203B41FA5}">
                      <a16:colId xmlns:a16="http://schemas.microsoft.com/office/drawing/2014/main" val="20000"/>
                    </a:ext>
                  </a:extLst>
                </a:gridCol>
                <a:gridCol w="831986">
                  <a:extLst>
                    <a:ext uri="{9D8B030D-6E8A-4147-A177-3AD203B41FA5}">
                      <a16:colId xmlns:a16="http://schemas.microsoft.com/office/drawing/2014/main" val="20001"/>
                    </a:ext>
                  </a:extLst>
                </a:gridCol>
                <a:gridCol w="748863">
                  <a:extLst>
                    <a:ext uri="{9D8B030D-6E8A-4147-A177-3AD203B41FA5}">
                      <a16:colId xmlns:a16="http://schemas.microsoft.com/office/drawing/2014/main" val="20002"/>
                    </a:ext>
                  </a:extLst>
                </a:gridCol>
                <a:gridCol w="582448">
                  <a:extLst>
                    <a:ext uri="{9D8B030D-6E8A-4147-A177-3AD203B41FA5}">
                      <a16:colId xmlns:a16="http://schemas.microsoft.com/office/drawing/2014/main" val="20003"/>
                    </a:ext>
                  </a:extLst>
                </a:gridCol>
                <a:gridCol w="2912241">
                  <a:extLst>
                    <a:ext uri="{9D8B030D-6E8A-4147-A177-3AD203B41FA5}">
                      <a16:colId xmlns:a16="http://schemas.microsoft.com/office/drawing/2014/main" val="20004"/>
                    </a:ext>
                  </a:extLst>
                </a:gridCol>
                <a:gridCol w="748863">
                  <a:extLst>
                    <a:ext uri="{9D8B030D-6E8A-4147-A177-3AD203B41FA5}">
                      <a16:colId xmlns:a16="http://schemas.microsoft.com/office/drawing/2014/main" val="20005"/>
                    </a:ext>
                  </a:extLst>
                </a:gridCol>
                <a:gridCol w="782146">
                  <a:extLst>
                    <a:ext uri="{9D8B030D-6E8A-4147-A177-3AD203B41FA5}">
                      <a16:colId xmlns:a16="http://schemas.microsoft.com/office/drawing/2014/main"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2.2%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2.8%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Biological &amp; Life 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21.8%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19.2%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Computer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10.8%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8.8%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15.6%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13.9%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2.5%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2.9%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2.2%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5.9%</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6.5%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16.2%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14.0%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9.1%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2.3%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3.8%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6.4%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8.5%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2.5%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3.3%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br>
              <a:rPr lang="en-US" dirty="0">
                <a:solidFill>
                  <a:schemeClr val="tx1"/>
                </a:solidFill>
              </a:rPr>
            </a:br>
            <a:r>
              <a:rPr lang="en-US" sz="2150" dirty="0">
                <a:solidFill>
                  <a:srgbClr val="E74C39"/>
                </a:solidFill>
                <a:latin typeface="Franklin Gothic Book"/>
              </a:rPr>
              <a:t>Do you consider yourself Pre-Med or Pre-Law?</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33</a:t>
            </a:fld>
            <a:endParaRPr lang="en-US" dirty="0">
              <a:solidFill>
                <a:srgbClr val="202945"/>
              </a:solidFill>
            </a:endParaRPr>
          </a:p>
        </p:txBody>
      </p:sp>
      <p:graphicFrame>
        <p:nvGraphicFramePr>
          <p:cNvPr id="7" name="Pre med Pre law"/>
          <p:cNvGraphicFramePr>
            <a:graphicFrameLocks noGrp="1"/>
          </p:cNvGraphicFramePr>
          <p:nvPr>
            <p:ph idx="1"/>
            <p:extLst>
              <p:ext uri="{D42A27DB-BD31-4B8C-83A1-F6EECF244321}">
                <p14:modId xmlns:p14="http://schemas.microsoft.com/office/powerpoint/2010/main" val="4062332497"/>
              </p:ext>
            </p:extLst>
          </p:nvPr>
        </p:nvGraphicFramePr>
        <p:xfrm>
          <a:off x="457200" y="1370013"/>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solidFill>
                  <a:srgbClr val="202945"/>
                </a:solidFill>
              </a:rPr>
              <a:pPr algn="r" eaLnBrk="1" hangingPunct="1"/>
              <a:t>34</a:t>
            </a:fld>
            <a:endParaRPr lang="en-US" sz="1200" u="none" dirty="0">
              <a:solidFill>
                <a:srgbClr val="202945"/>
              </a:solidFill>
            </a:endParaRPr>
          </a:p>
        </p:txBody>
      </p:sp>
      <p:sp>
        <p:nvSpPr>
          <p:cNvPr id="50182" name="Rectangle 2"/>
          <p:cNvSpPr>
            <a:spLocks noGrp="1" noChangeArrowheads="1"/>
          </p:cNvSpPr>
          <p:nvPr>
            <p:ph type="title" idx="4294967295"/>
          </p:nvPr>
        </p:nvSpPr>
        <p:spPr/>
        <p:txBody>
          <a:bodyPr/>
          <a:lstStyle/>
          <a:p>
            <a:pPr eaLnBrk="1" hangingPunct="1">
              <a:defRPr/>
            </a:pPr>
            <a:br>
              <a:rPr lang="en-US" sz="1600" dirty="0">
                <a:solidFill>
                  <a:schemeClr val="tx1"/>
                </a:solidFill>
              </a:rPr>
            </a:br>
            <a:r>
              <a:rPr lang="en-US" dirty="0">
                <a:solidFill>
                  <a:srgbClr val="202945"/>
                </a:solidFill>
                <a:latin typeface="Franklin Gothic Book"/>
              </a:rPr>
              <a:t>Expectations: Career</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754024746"/>
              </p:ext>
            </p:extLst>
          </p:nvPr>
        </p:nvGraphicFramePr>
        <p:xfrm>
          <a:off x="152400" y="1371600"/>
          <a:ext cx="8915399" cy="5050708"/>
        </p:xfrm>
        <a:graphic>
          <a:graphicData uri="http://schemas.openxmlformats.org/drawingml/2006/table">
            <a:tbl>
              <a:tblPr/>
              <a:tblGrid>
                <a:gridCol w="2292531">
                  <a:extLst>
                    <a:ext uri="{9D8B030D-6E8A-4147-A177-3AD203B41FA5}">
                      <a16:colId xmlns:a16="http://schemas.microsoft.com/office/drawing/2014/main" val="20000"/>
                    </a:ext>
                  </a:extLst>
                </a:gridCol>
                <a:gridCol w="696348">
                  <a:extLst>
                    <a:ext uri="{9D8B030D-6E8A-4147-A177-3AD203B41FA5}">
                      <a16:colId xmlns:a16="http://schemas.microsoft.com/office/drawing/2014/main" val="20001"/>
                    </a:ext>
                  </a:extLst>
                </a:gridCol>
                <a:gridCol w="768569">
                  <a:extLst>
                    <a:ext uri="{9D8B030D-6E8A-4147-A177-3AD203B41FA5}">
                      <a16:colId xmlns:a16="http://schemas.microsoft.com/office/drawing/2014/main" val="20002"/>
                    </a:ext>
                  </a:extLst>
                </a:gridCol>
                <a:gridCol w="597776">
                  <a:extLst>
                    <a:ext uri="{9D8B030D-6E8A-4147-A177-3AD203B41FA5}">
                      <a16:colId xmlns:a16="http://schemas.microsoft.com/office/drawing/2014/main" val="20003"/>
                    </a:ext>
                  </a:extLst>
                </a:gridCol>
                <a:gridCol w="2988878">
                  <a:extLst>
                    <a:ext uri="{9D8B030D-6E8A-4147-A177-3AD203B41FA5}">
                      <a16:colId xmlns:a16="http://schemas.microsoft.com/office/drawing/2014/main" val="20004"/>
                    </a:ext>
                  </a:extLst>
                </a:gridCol>
                <a:gridCol w="768569">
                  <a:extLst>
                    <a:ext uri="{9D8B030D-6E8A-4147-A177-3AD203B41FA5}">
                      <a16:colId xmlns:a16="http://schemas.microsoft.com/office/drawing/2014/main" val="20005"/>
                    </a:ext>
                  </a:extLst>
                </a:gridCol>
                <a:gridCol w="802728">
                  <a:extLst>
                    <a:ext uri="{9D8B030D-6E8A-4147-A177-3AD203B41FA5}">
                      <a16:colId xmlns:a16="http://schemas.microsoft.com/office/drawing/2014/main"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8.3%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7.8%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3.1%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3.8%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15.1%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13.8%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Technology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8.3%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6.7%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3.7%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4.5%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0.9%</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2.1%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2.0%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4.8%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5.4%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17.6%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16.7%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(elementary/secondary)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3.6%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3.5%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0.9%</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1.0%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10.4%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9.1%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0.6%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1.7%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2.6%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Franklin Gothic Book"/>
                        </a:rPr>
                        <a:t>6.4%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Franklin Gothic Book"/>
                        </a:rPr>
                        <a:t>6.9%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Time-to-Degree</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161112234"/>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35</a:t>
            </a:fld>
            <a:endParaRPr lang="en-US" dirty="0">
              <a:solidFill>
                <a:srgbClr val="202945"/>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3251574073"/>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36</a:t>
            </a:fld>
            <a:endParaRPr lang="en-US" dirty="0">
              <a:solidFill>
                <a:srgbClr val="202945"/>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19600"/>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interpersonally, and affectively. </a:t>
            </a:r>
            <a:endParaRPr lang="en-US" dirty="0">
              <a:solidFill>
                <a:srgbClr val="E74C39"/>
              </a:solidFill>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Expectations for College Life</a:t>
            </a:r>
            <a:endParaRPr lang="en-US" kern="0" dirty="0">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121710958"/>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38</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036752018"/>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chemeClr val="bg2"/>
                </a:solidFill>
              </a:rPr>
              <a:pPr>
                <a:defRPr/>
              </a:pPr>
              <a:t>39</a:t>
            </a:fld>
            <a:endParaRPr lang="en-US" dirty="0">
              <a:solidFill>
                <a:schemeClr val="bg2"/>
              </a:solidFill>
            </a:endParaRPr>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chemeClr val="bg2">
              <a:lumMod val="60000"/>
              <a:lumOff val="40000"/>
            </a:scheme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a:solidFill>
                  <a:schemeClr val="tx2">
                    <a:lumMod val="50000"/>
                  </a:schemeClr>
                </a:solidFill>
              </a:rPr>
              <a:t>	</a:t>
            </a:r>
          </a:p>
          <a:p>
            <a:pPr>
              <a:buFontTx/>
              <a:buNone/>
              <a:defRPr/>
            </a:pPr>
            <a:r>
              <a:rPr lang="en-US" sz="2200" dirty="0">
                <a:solidFill>
                  <a:schemeClr val="tx2">
                    <a:lumMod val="50000"/>
                  </a:schemeClr>
                </a:solidFill>
              </a:rPr>
              <a:t>	</a:t>
            </a:r>
            <a:r>
              <a:rPr lang="en-US" sz="2800" dirty="0">
                <a:solidFill>
                  <a:srgbClr val="202945"/>
                </a:solidFill>
                <a:latin typeface="Franklin Gothic Book"/>
              </a:rPr>
              <a:t>We 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094095917"/>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chemeClr val="bg2"/>
                </a:solidFill>
              </a:rPr>
              <a:pPr>
                <a:defRPr/>
              </a:pPr>
              <a:t>40</a:t>
            </a:fld>
            <a:endParaRPr lang="en-US" dirty="0">
              <a:solidFill>
                <a:schemeClr val="bg2"/>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FF2600"/>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chemeClr val="bg2"/>
          </a:solidFill>
          <a:ln w="635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41</a:t>
            </a:fld>
            <a:endParaRPr lang="en-US" dirty="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br>
              <a:rPr lang="en-US" sz="2800" b="1" dirty="0"/>
            </a:br>
            <a:br>
              <a:rPr lang="en-US" b="1" dirty="0"/>
            </a:br>
            <a:r>
              <a:rPr lang="en-US" b="1" dirty="0">
                <a:solidFill>
                  <a:srgbClr val="E74C39"/>
                </a:solidFill>
                <a:latin typeface="Franklin Gothic Book"/>
              </a:rPr>
              <a:t>The Freshman Survey</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br>
              <a:rPr lang="en-US" b="1" dirty="0"/>
            </a:br>
            <a:r>
              <a:rPr lang="en-US" b="1" dirty="0">
                <a:solidFill>
                  <a:srgbClr val="E74C39"/>
                </a:solidFill>
                <a:latin typeface="Franklin Gothic Book"/>
              </a:rPr>
              <a:t>College Senior Survey</a:t>
            </a:r>
          </a:p>
          <a:p>
            <a:pPr algn="ctr" eaLnBrk="1" hangingPunct="1">
              <a:defRPr/>
            </a:pPr>
            <a:r>
              <a:rPr lang="en-US" b="1" dirty="0">
                <a:solidFill>
                  <a:srgbClr val="E74C39"/>
                </a:solidFill>
                <a:latin typeface="Franklin Gothic Book"/>
              </a:rPr>
              <a:t>Staff Climate Survey</a:t>
            </a:r>
          </a:p>
          <a:p>
            <a:pPr algn="ctr" eaLnBrk="1" hangingPunct="1">
              <a:defRPr/>
            </a:pPr>
            <a:r>
              <a:rPr lang="en-US" b="1" dirty="0">
                <a:solidFill>
                  <a:srgbClr val="E74C39"/>
                </a:solidFill>
                <a:latin typeface="Franklin Gothic Book"/>
              </a:rPr>
              <a:t>The Faculty Survey</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br>
              <a:rPr lang="en-US" sz="2800" b="1" dirty="0"/>
            </a:br>
            <a:r>
              <a:rPr lang="en-US" sz="2800" b="1" dirty="0">
                <a:solidFill>
                  <a:srgbClr val="202945"/>
                </a:solidFill>
                <a:latin typeface="Franklin Gothic Book"/>
              </a:rPr>
              <a:t>(310) 825-1925</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1066800" y="0"/>
            <a:ext cx="8077200" cy="954107"/>
          </a:xfrm>
          <a:prstGeom prst="rect">
            <a:avLst/>
          </a:prstGeom>
          <a:solidFill>
            <a:srgbClr val="E74C39"/>
          </a:solidFill>
        </p:spPr>
        <p:txBody>
          <a:bodyPr wrap="square" anchor="t">
            <a:spAutoFit/>
          </a:bodyPr>
          <a:lstStyle/>
          <a:p>
            <a:pPr algn="ctr">
              <a:defRPr/>
            </a:pPr>
            <a:r>
              <a:rPr lang="en-US" sz="2800" dirty="0">
                <a:solidFill>
                  <a:schemeClr val="bg2"/>
                </a:solidFill>
                <a:latin typeface="Franklin Gothic Book"/>
              </a:rPr>
              <a:t>The more you get to know your students, the better you can understand their needs.</a:t>
            </a:r>
            <a:r>
              <a:rPr lang="en-US" sz="2800" dirty="0">
                <a:solidFill>
                  <a:schemeClr val="bg2"/>
                </a:solidFill>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br>
              <a:rPr lang="en-US" dirty="0">
                <a:solidFill>
                  <a:schemeClr val="tx1"/>
                </a:solidFill>
              </a:rPr>
            </a:br>
            <a:endParaRPr lang="en-US" sz="1600" dirty="0">
              <a:solidFill>
                <a:schemeClr val="tx1"/>
              </a:solidFill>
              <a:latin typeface="Franklin Gothic Book"/>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2127509888"/>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solidFill>
                  <a:srgbClr val="202945"/>
                </a:solidFill>
              </a:rPr>
              <a:t>5</a:t>
            </a:r>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2076839787"/>
              </p:ext>
            </p:extLst>
          </p:nvPr>
        </p:nvGraphicFramePr>
        <p:xfrm>
          <a:off x="4648199" y="1556646"/>
          <a:ext cx="4146175" cy="4615553"/>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a:solidFill>
                  <a:srgbClr val="E74C39"/>
                </a:solidFill>
                <a:latin typeface="Franklin Gothic Book" panose="020B0503020102020204" pitchFamily="34" charset="0"/>
              </a:rPr>
              <a:t>SEX</a:t>
            </a:r>
          </a:p>
        </p:txBody>
      </p:sp>
    </p:spTree>
    <p:extLst>
      <p:ext uri="{BB962C8B-B14F-4D97-AF65-F5344CB8AC3E}">
        <p14:creationId xmlns:p14="http://schemas.microsoft.com/office/powerpoint/2010/main" val="320269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br>
              <a:rPr lang="en-US" dirty="0">
                <a:solidFill>
                  <a:schemeClr val="tx1"/>
                </a:solidFill>
              </a:rPr>
            </a:br>
            <a:endParaRPr lang="en-US" sz="1600" dirty="0">
              <a:solidFill>
                <a:schemeClr val="tx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1713817945"/>
              </p:ext>
            </p:extLst>
          </p:nvPr>
        </p:nvGraphicFramePr>
        <p:xfrm>
          <a:off x="-76200" y="980564"/>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solidFill>
                  <a:srgbClr val="202945"/>
                </a:solidFill>
              </a:rPr>
              <a:t>6</a:t>
            </a:r>
          </a:p>
        </p:txBody>
      </p:sp>
    </p:spTree>
    <p:extLst>
      <p:ext uri="{BB962C8B-B14F-4D97-AF65-F5344CB8AC3E}">
        <p14:creationId xmlns:p14="http://schemas.microsoft.com/office/powerpoint/2010/main" val="69023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a:solidFill>
                  <a:srgbClr val="202945"/>
                </a:solidFill>
                <a:latin typeface="Franklin Gothic Book"/>
              </a:rPr>
              <a:t>Demographics</a:t>
            </a:r>
            <a:r>
              <a:rPr lang="en-US" dirty="0">
                <a:solidFill>
                  <a:schemeClr val="accent1">
                    <a:lumMod val="50000"/>
                  </a:schemeClr>
                </a:solidFill>
                <a:latin typeface="Franklin Gothic Book"/>
              </a:rPr>
              <a:t> </a:t>
            </a:r>
            <a:br>
              <a:rPr lang="en-US" dirty="0">
                <a:solidFill>
                  <a:schemeClr val="tx1"/>
                </a:solidFill>
              </a:rPr>
            </a:br>
            <a:endParaRPr lang="en-US" sz="1600" dirty="0">
              <a:solidFill>
                <a:schemeClr val="tx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solidFill>
                  <a:srgbClr val="202945"/>
                </a:solidFill>
              </a:rPr>
              <a:pPr>
                <a:spcBef>
                  <a:spcPct val="0"/>
                </a:spcBef>
                <a:buClrTx/>
                <a:buFontTx/>
                <a:buNone/>
              </a:pPr>
              <a:t>7</a:t>
            </a:fld>
            <a:endParaRPr lang="en-US" sz="1200" dirty="0">
              <a:solidFill>
                <a:srgbClr val="202945"/>
              </a:solidFill>
            </a:endParaRPr>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3682372056"/>
              </p:ext>
            </p:extLst>
          </p:nvPr>
        </p:nvGraphicFramePr>
        <p:xfrm>
          <a:off x="457200" y="1632668"/>
          <a:ext cx="7848600" cy="455289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latin typeface="Franklin Gothic Book" panose="020B0503020102020204" pitchFamily="34" charset="0"/>
              </a:rPr>
              <a:t> </a:t>
            </a:r>
            <a:r>
              <a:rPr lang="en-US" b="1" dirty="0">
                <a:solidFill>
                  <a:srgbClr val="E74C39"/>
                </a:solidFill>
                <a:latin typeface="Franklin Gothic Book" panose="020B0503020102020204" pitchFamily="34" charset="0"/>
              </a:rPr>
              <a:t>How many miles is this college from your permanent home?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143000" y="4495800"/>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specific college to attend.</a:t>
            </a:r>
          </a:p>
          <a:p>
            <a:endParaRPr lang="en-US" sz="1800" dirty="0"/>
          </a:p>
        </p:txBody>
      </p:sp>
      <p:sp>
        <p:nvSpPr>
          <p:cNvPr id="4"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College Admissions Decisions</a:t>
            </a:r>
            <a:endParaRPr lang="en-US" kern="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solidFill>
                  <a:srgbClr val="202945"/>
                </a:solidFill>
              </a:rPr>
              <a:pPr>
                <a:spcBef>
                  <a:spcPct val="0"/>
                </a:spcBef>
                <a:buClrTx/>
                <a:buFontTx/>
                <a:buNone/>
              </a:pPr>
              <a:t>9</a:t>
            </a:fld>
            <a:endParaRPr lang="en-US" sz="1200" dirty="0">
              <a:solidFill>
                <a:srgbClr val="202945"/>
              </a:solidFill>
            </a:endParaRPr>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2041214209"/>
              </p:ext>
            </p:extLst>
          </p:nvPr>
        </p:nvGraphicFramePr>
        <p:xfrm>
          <a:off x="195146" y="2055094"/>
          <a:ext cx="8686800" cy="434827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nchor="t">
            <a:spAutoFit/>
          </a:bodyPr>
          <a:lstStyle/>
          <a:p>
            <a:pPr algn="ctr"/>
            <a:r>
              <a:rPr lang="en-US" sz="2150" b="1" kern="0" dirty="0">
                <a:solidFill>
                  <a:srgbClr val="E74C39"/>
                </a:solidFill>
                <a:latin typeface="Franklin Gothic Book"/>
                <a:ea typeface="+mj-ea"/>
                <a:cs typeface="+mj-cs"/>
              </a:rPr>
              <a:t>To how many colleges </a:t>
            </a:r>
            <a:r>
              <a:rPr lang="en-US" sz="2150" b="1" i="1" u="sng" kern="0" dirty="0">
                <a:solidFill>
                  <a:srgbClr val="E74C39"/>
                </a:solidFill>
                <a:latin typeface="Franklin Gothic Book"/>
                <a:ea typeface="+mj-ea"/>
                <a:cs typeface="+mj-cs"/>
              </a:rPr>
              <a:t>other than this one</a:t>
            </a:r>
            <a:r>
              <a:rPr lang="en-US" sz="2150" b="1" kern="0" dirty="0">
                <a:solidFill>
                  <a:srgbClr val="E74C39"/>
                </a:solidFill>
                <a:latin typeface="Franklin Gothic Book"/>
                <a:ea typeface="+mj-ea"/>
                <a:cs typeface="+mj-cs"/>
              </a:rPr>
              <a:t> did you </a:t>
            </a:r>
            <a:br>
              <a:rPr lang="en-US" sz="2160" b="1" kern="0" dirty="0">
                <a:latin typeface="Garamond"/>
                <a:ea typeface="+mj-ea"/>
                <a:cs typeface="+mj-cs"/>
              </a:rPr>
            </a:br>
            <a:r>
              <a:rPr lang="en-US" sz="2150" b="1" kern="0" dirty="0">
                <a:solidFill>
                  <a:srgbClr val="E74C39"/>
                </a:solidFill>
                <a:latin typeface="Franklin Gothic Book"/>
                <a:ea typeface="+mj-ea"/>
                <a:cs typeface="+mj-cs"/>
              </a:rPr>
              <a:t>apply for admission this year?</a:t>
            </a:r>
            <a:endParaRPr lang="en-US" sz="2150" b="1" dirty="0">
              <a:solidFill>
                <a:srgbClr val="E74C39"/>
              </a:solidFill>
              <a:latin typeface="Franklin Gothic Book"/>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24726</TotalTime>
  <Words>1885</Words>
  <Application>Microsoft Office PowerPoint</Application>
  <PresentationFormat>On-screen Show (4:3)</PresentationFormat>
  <Paragraphs>497</Paragraphs>
  <Slides>41</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frank</vt:lpstr>
      <vt:lpstr>Franklin Gothic Book</vt:lpstr>
      <vt:lpstr>Garamond</vt:lpstr>
      <vt:lpstr>Teamwork</vt:lpstr>
      <vt:lpstr>Rutgers University-New Brunswick  CIRP Freshman Survey   2017 Results</vt:lpstr>
      <vt:lpstr>The First Year is Important…</vt:lpstr>
      <vt:lpstr>Table of Contents</vt:lpstr>
      <vt:lpstr>A Note about CIRP Constructs</vt:lpstr>
      <vt:lpstr>Demographics </vt:lpstr>
      <vt:lpstr>Demographics </vt:lpstr>
      <vt:lpstr>Demographics  </vt:lpstr>
      <vt:lpstr>PowerPoint Presentation</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PowerPoint Presentation</vt:lpstr>
      <vt:lpstr> Financing College Students’ first-year funding sources:</vt:lpstr>
      <vt:lpstr> Financing College Did you receive any of the following forms of financial aid?</vt:lpstr>
      <vt:lpstr> Financing College Do you have any concern about your ability  to finance your college education?</vt:lpstr>
      <vt:lpstr>PowerPoint Presentation</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PowerPoint Presentation</vt:lpstr>
      <vt:lpstr> Summer Bridge Program How many weeks this summer did you participate in a bridge program at this institution?</vt:lpstr>
      <vt:lpstr> Science/Research Self-Efficacy How confident are you that you can do the following?</vt:lpstr>
      <vt:lpstr> Remedial Work Do you feel you will need remedial work in any of the following subjects?</vt:lpstr>
      <vt:lpstr>PowerPoint Presentation</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PowerPoint Presentation</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Victoria Porterfield</cp:lastModifiedBy>
  <cp:revision>2027</cp:revision>
  <cp:lastPrinted>2017-02-02T23:00:01Z</cp:lastPrinted>
  <dcterms:created xsi:type="dcterms:W3CDTF">2007-06-27T16:52:25Z</dcterms:created>
  <dcterms:modified xsi:type="dcterms:W3CDTF">2017-12-22T16:05:44Z</dcterms:modified>
</cp:coreProperties>
</file>